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9" r:id="rId1"/>
    <p:sldMasterId id="2147485810" r:id="rId2"/>
    <p:sldMasterId id="2147485824" r:id="rId3"/>
  </p:sldMasterIdLst>
  <p:notesMasterIdLst>
    <p:notesMasterId r:id="rId47"/>
  </p:notesMasterIdLst>
  <p:handoutMasterIdLst>
    <p:handoutMasterId r:id="rId48"/>
  </p:handoutMasterIdLst>
  <p:sldIdLst>
    <p:sldId id="256" r:id="rId4"/>
    <p:sldId id="381" r:id="rId5"/>
    <p:sldId id="257" r:id="rId6"/>
    <p:sldId id="382" r:id="rId7"/>
    <p:sldId id="350" r:id="rId8"/>
    <p:sldId id="353" r:id="rId9"/>
    <p:sldId id="354" r:id="rId10"/>
    <p:sldId id="349" r:id="rId11"/>
    <p:sldId id="325" r:id="rId12"/>
    <p:sldId id="326" r:id="rId13"/>
    <p:sldId id="327" r:id="rId14"/>
    <p:sldId id="383" r:id="rId15"/>
    <p:sldId id="328" r:id="rId16"/>
    <p:sldId id="301" r:id="rId17"/>
    <p:sldId id="329" r:id="rId18"/>
    <p:sldId id="292" r:id="rId19"/>
    <p:sldId id="387" r:id="rId20"/>
    <p:sldId id="385" r:id="rId21"/>
    <p:sldId id="386" r:id="rId22"/>
    <p:sldId id="384" r:id="rId23"/>
    <p:sldId id="332" r:id="rId24"/>
    <p:sldId id="333" r:id="rId25"/>
    <p:sldId id="334" r:id="rId26"/>
    <p:sldId id="294" r:id="rId27"/>
    <p:sldId id="335" r:id="rId28"/>
    <p:sldId id="336" r:id="rId29"/>
    <p:sldId id="337" r:id="rId30"/>
    <p:sldId id="338" r:id="rId31"/>
    <p:sldId id="339" r:id="rId32"/>
    <p:sldId id="377" r:id="rId33"/>
    <p:sldId id="303" r:id="rId34"/>
    <p:sldId id="340" r:id="rId35"/>
    <p:sldId id="341" r:id="rId36"/>
    <p:sldId id="342" r:id="rId37"/>
    <p:sldId id="343" r:id="rId38"/>
    <p:sldId id="390" r:id="rId39"/>
    <p:sldId id="311" r:id="rId40"/>
    <p:sldId id="378" r:id="rId41"/>
    <p:sldId id="344" r:id="rId42"/>
    <p:sldId id="345" r:id="rId43"/>
    <p:sldId id="389" r:id="rId44"/>
    <p:sldId id="374" r:id="rId45"/>
    <p:sldId id="363" r:id="rId46"/>
  </p:sldIdLst>
  <p:sldSz cx="9144000" cy="6858000" type="screen4x3"/>
  <p:notesSz cx="9928225" cy="67976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108A24"/>
    <a:srgbClr val="763D04"/>
    <a:srgbClr val="703A04"/>
    <a:srgbClr val="FF3300"/>
    <a:srgbClr val="755505"/>
    <a:srgbClr val="000000"/>
    <a:srgbClr val="A254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9645" autoAdjust="0"/>
  </p:normalViewPr>
  <p:slideViewPr>
    <p:cSldViewPr>
      <p:cViewPr varScale="1">
        <p:scale>
          <a:sx n="72" d="100"/>
          <a:sy n="72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arline.CONCISOSSA.000\Desktop\CLIENTES%20CHARLINE\PM%20PEDR&#195;O\2016\AUDI&#202;NCIA%20P&#218;BLICA\1&#186;%20QUADRIMESTRE\Audiencia%20Abri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193\transitorios\Elisangela\CLIENTES\2017\QUEIMADAS\AUDIENCIAS\1%20QUADRIMESTRE\Audiencia%20Abril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 </a:t>
            </a:r>
            <a:r>
              <a:rPr lang="pt-BR" sz="1200"/>
              <a:t>COMPOSIÇÃO</a:t>
            </a:r>
            <a:r>
              <a:rPr lang="pt-BR" sz="1200" baseline="0"/>
              <a:t> DE IMPOSTOS</a:t>
            </a:r>
            <a:endParaRPr lang="pt-BR" sz="1200"/>
          </a:p>
        </c:rich>
      </c:tx>
    </c:title>
    <c:plotArea>
      <c:layout/>
      <c:pieChart>
        <c:varyColors val="1"/>
        <c:dLbls/>
        <c:firstSliceAng val="0"/>
      </c:pieChart>
    </c:plotArea>
    <c:legend>
      <c:legendPos val="r"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 </a:t>
            </a:r>
            <a:r>
              <a:rPr lang="pt-BR" sz="1200"/>
              <a:t>COMPOSIÇÃO</a:t>
            </a:r>
            <a:r>
              <a:rPr lang="pt-BR" sz="1200" baseline="0"/>
              <a:t> DE IMPOSTOS</a:t>
            </a:r>
            <a:endParaRPr lang="pt-BR" sz="1200"/>
          </a:p>
        </c:rich>
      </c:tx>
      <c:layout>
        <c:manualLayout>
          <c:xMode val="edge"/>
          <c:yMode val="edge"/>
          <c:x val="0.22795842672254332"/>
          <c:y val="0.14606005005498265"/>
        </c:manualLayout>
      </c:layout>
    </c:title>
    <c:plotArea>
      <c:layout/>
      <c:pieChart>
        <c:varyColors val="1"/>
        <c:dLbls/>
        <c:firstSliceAng val="0"/>
      </c:pieChart>
    </c:plotArea>
    <c:legend>
      <c:legendPos val="r"/>
    </c:legend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xmlns="" id="{4A53F355-686F-4F8C-B16A-C0B55A181A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xmlns="" id="{7B11C16D-BF04-4661-90F1-0DB21B94EB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E4A0EAD-6EBC-4DAC-AB7E-571954BE7218}" type="datetimeFigureOut">
              <a:rPr lang="pt-BR"/>
              <a:pPr>
                <a:defRPr/>
              </a:pPr>
              <a:t>31/05/2017</a:t>
            </a:fld>
            <a:endParaRPr lang="pt-BR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xmlns="" id="{472524FD-0E29-4E9A-B4C6-A232EB0672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xmlns="" id="{5C43ADA9-3DE0-4B66-9118-F41C1E3F78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158926-7256-46BD-B5E4-9888A9AA5DA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xmlns="" id="{816E1598-EC2A-4308-A3AC-8E0DCCD057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xmlns="" id="{5806F3E0-DEAF-411B-AFC4-1D8AAE269E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3" name="Rectangle 5">
            <a:extLst>
              <a:ext uri="{FF2B5EF4-FFF2-40B4-BE49-F238E27FC236}">
                <a16:creationId xmlns:a16="http://schemas.microsoft.com/office/drawing/2014/main" xmlns="" id="{85EDD1D9-BA0A-4775-A28E-64149F3BEE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06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58054" name="Rectangle 6">
            <a:extLst>
              <a:ext uri="{FF2B5EF4-FFF2-40B4-BE49-F238E27FC236}">
                <a16:creationId xmlns:a16="http://schemas.microsoft.com/office/drawing/2014/main" xmlns="" id="{06722053-6032-4A45-9121-49E2C00E82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8055" name="Rectangle 7">
            <a:extLst>
              <a:ext uri="{FF2B5EF4-FFF2-40B4-BE49-F238E27FC236}">
                <a16:creationId xmlns:a16="http://schemas.microsoft.com/office/drawing/2014/main" xmlns="" id="{DD348FAD-D052-4949-9BC1-3B92191A0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D27097D-5D3D-45CB-80F5-58A8035ECCC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9242E-E37A-4248-B3B8-056F9AC740ED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/>
              <a:t>AÇÕES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1E374-8A24-4885-857C-CF9F24ACA79C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/>
              <a:t>AÇÕES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3BEFC-EDE8-4805-B65F-C19C84693E37}" type="slidenum">
              <a:rPr lang="pt-BR" altLang="pt-BR"/>
              <a:pPr/>
              <a:t>43</a:t>
            </a:fld>
            <a:endParaRPr lang="pt-BR" altLang="pt-B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/>
              <a:t>IR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xmlns="" id="{F15469BE-5DB0-4384-9E53-27083BD5F52C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A8A33515-D556-4F57-A7A4-16EE047E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A20FB0A4-7E3C-4A08-A430-4A78CC2A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AF750C71-908A-4870-A8BE-CBB9F4D6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8D8C3-E395-44D5-B2E0-179BCF2D5A2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63E8FB-FC4F-4254-8981-CD233785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0559F-FB74-43A1-A225-565250B2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5CF0A8-9811-4BF1-960E-8A9CA2C3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22321-17E5-418C-A4AA-33E6033AF1E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E053608F-854E-4486-8FAB-E14CC2C73948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571CF00A-3458-4BBB-A953-876A67CA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D3527037-906A-49F8-92AE-FBA56DC7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F1515EAD-898F-41A0-AE73-223CE58E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B3535-5771-4604-9698-2951DA07266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72C1EF4-DAC5-4B69-88C2-5051081C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C7A8222-8B5F-4DCF-AC60-0604AC7B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9D85ECB-C35B-4795-8F75-2CD1F3B8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4996B331-C7B3-4C4C-95BD-BE917734223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AA5D0FF-313D-41F3-8447-65F7FD46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B142C6-30F8-456D-9F6D-3314FBBA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087F171-9898-4E4A-BA53-9D373955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029C6E0-4F96-4B39-8863-5DF51C61E32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xmlns="" id="{E4F2230A-2C39-44B9-AA52-1AD23E04F32E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BC310FC0-55D8-4B6A-A20C-C42536E3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135438E-5DFB-4D81-9623-C41E3D56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B3F0A47F-4EE0-48BB-BEE2-0CB7988A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2D5C8-1814-473B-BADE-DCDF778C1C6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377C13-0D35-405E-B041-6F715E0C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BD7125-7D17-4907-B3CA-42B7915C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6453B-8A03-4C30-8960-05980539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DDEB-6CD1-47CC-B830-CDBEC123A52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6EE50EAB-933F-446F-A334-44B59BCD1863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FDADD7F-5354-4E07-AE65-5CAED2DC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BC4D0488-FA66-42C7-8950-2CACFBA0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210E907-95F8-4D34-8F82-1114F26C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F1553-E7FA-445F-B311-822C24F0782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A377C13-0D35-405E-B041-6F715E0CB8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3BD7125-7D17-4907-B3CA-42B7915CEF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D66453B-8A03-4C30-8960-0598053983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06850DF-BD18-432E-B33B-265072336B7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A377C13-0D35-405E-B041-6F715E0C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3BD7125-7D17-4907-B3CA-42B7915C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D66453B-8A03-4C30-8960-05980539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E7273-92FF-4021-BAA0-6035EBDAACB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A377C13-0D35-405E-B041-6F715E0C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3BD7125-7D17-4907-B3CA-42B7915C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D66453B-8A03-4C30-8960-05980539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3327D-A4CE-4ADA-84E9-1E0597778BF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63E8FB-FC4F-4254-8981-CD233785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0559F-FB74-43A1-A225-565250B2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5CF0A8-9811-4BF1-960E-8A9CA2C3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3E8A5-4D03-4AC3-8209-30F171934DB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57A7BE14-1D93-4AD0-AE63-7AD76F466C29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EB895009-8C7B-49D4-BFB3-687DE074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7A59AF85-3D65-4B15-B449-13217E9B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2D367537-D73D-4B83-A93D-3B3C423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595FF-181C-4695-A12C-ED0A691EAC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8564F52C-0B1D-4995-835A-82DB346EF6D8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AB5C311B-1DE6-4AAF-A98B-70BC034E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B270763F-D9E4-4DC3-96C0-FF059CE5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55095A2B-5D07-4777-983A-2AE47AB8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ECEAD-AE50-4563-A3B0-039D7509517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3FDAF23E-B80E-4DE3-BDFB-036B9D136223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6FB56C5E-7B13-4B37-A4B2-017296A2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5D9B19F6-EE46-4822-94E0-132B5683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52492069-3A48-4C80-917D-03058842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1F5C9-962A-4E11-85B0-923069F59BC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377C13-0D35-405E-B041-6F715E0C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BD7125-7D17-4907-B3CA-42B7915C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6453B-8A03-4C30-8960-05980539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0883F-F267-426F-88FE-7B38C507183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904D2E01-8E90-4535-A689-F920D86C365F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FEEC9A66-CBF0-4E41-86ED-D6AF918E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EBB43326-14F5-4BF7-A65D-47B90B2E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3972858-C849-46CB-B6B9-DA723C24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E3A24-C749-4C06-A756-6FBB57EDFF4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D36D951-1DF4-4916-9BA9-1B40F4FD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10DE9E3-2D4B-4069-9BC4-1F6D0ECE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9B0A9F8-2EB8-412D-845D-BDCF930D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5029FF2-B92F-4033-90CE-F4CCE5DCAC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B47B8D0-B29F-457E-85D5-5EFB607E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265E85-77A5-459E-A889-14ADE1E6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0F31E9-8A59-4607-A59A-8F2A50E7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CE91DE2-7B02-4DDA-915D-5D1AD7F667A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xmlns="" id="{98E9DDC4-63B2-4F06-B95D-68A5B8500595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635C3AC7-3FFC-4DF7-8C2F-9ECDAE6E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C8AA7A87-28F8-44FD-8F9A-7D95D348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B1EBC136-989E-48A7-83F8-5BFC640F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C24C-3A70-487C-8183-F1C7E567208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C2BFF-65C7-4837-97B6-ADE177D0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FF5A2-1839-4D28-A80C-57E65AC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BABFC8-208B-491B-BB33-A3626CEB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A2BD-0428-4A6F-8002-DE10C37CBB2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0077F6AA-35EE-4601-98D0-6060BC7D0E02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BA0E8938-4C1B-49ED-9F62-9CEBE9CA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1CEAFEC-58B9-4EF5-89D0-336B54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76551E1-9BF7-47F5-995F-32AFD1A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3552E-C275-4AC3-BEAC-F3A5C72418A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9B7919F6-5D48-48A2-9093-F0B21843F131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EC1F4F30-C7F0-41A1-9E77-A2B30ADE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E31DD052-31B2-4E1B-937A-FCFC9968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48603A8-59FC-44AB-9FAA-4C459330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6337-73B3-4896-A9A6-30F71E2425F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CDC2BFF-65C7-4837-97B6-ADE177D0D3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7FFF5A2-1839-4D28-A80C-57E65AC6FB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1BABFC8-208B-491B-BB33-A3626CEB2C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7467BC0-3EEC-4196-B8F6-9DBB265DA12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CDC2BFF-65C7-4837-97B6-ADE177D0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7FFF5A2-1839-4D28-A80C-57E65AC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1BABFC8-208B-491B-BB33-A3626CEB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F44AC-CFD5-434E-9029-BB149FAA406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CDC2BFF-65C7-4837-97B6-ADE177D0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7FFF5A2-1839-4D28-A80C-57E65AC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1BABFC8-208B-491B-BB33-A3626CEB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CC5D-D35A-4A29-A12B-D7FD830641C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949232B9-F932-4E82-9DCC-AE576CF62388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D2AF31D3-AAE3-4B9B-B795-A30E770E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715C14B3-4C85-4CB3-B8F5-C7F6AC02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EBFFA821-00EE-4FCA-8013-E71AD4F5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03A74-F277-423B-BF24-DEF35D3C2C9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8D82A500-6DFC-4EBC-B89E-67B2DA02C3A4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652D978B-B315-43EF-8BBC-1AB77B67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9D78CC7D-186B-4960-9F08-B7730E76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FFCD9AE1-97F8-4389-9771-C95B3F6E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817D9-58F1-40CF-B983-0B1EE056F1B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E9EC0F2F-7EAD-4E93-87D9-A20C1E65070B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2C650A62-AEB1-4B37-97E0-494B3CEA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1C013B70-00E3-4A5D-A7F4-83C1A849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F315E657-D3AC-43B8-8467-DC81768D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5274-CF54-4333-966B-3B2C6680552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C2BFF-65C7-4837-97B6-ADE177D0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FF5A2-1839-4D28-A80C-57E65AC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BABFC8-208B-491B-BB33-A3626CEB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74B84-1369-4330-8D5F-0B23F95A6CB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C29BCC02-D8A3-45B5-A86B-D3657FE8B142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2ADEF6E-4146-426E-911A-9FF06713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ABBD6F73-3355-4CE0-A0DD-DAF481BD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AEE77E17-ACB3-4CE2-AFE7-1F87AF43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244E6-321E-48A5-B5F7-B24AAC3A3BE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2961666-E732-494C-A32C-6CAB4D22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D3D16AB-BEFE-445C-8D22-41CA3357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5BF03DF-DDD2-4F2A-B3D7-F8AEFB2C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D090CE9-D7BD-4F39-890B-C433284ED72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CF692B0-31C9-4EA5-94B9-ED7C8BD9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7E106E7-EDE7-4199-A3C7-9772F338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35CE28F-9488-412D-855D-32803FEE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815DCA8-7054-462A-A981-D553EF3AE19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263E8FB-FC4F-4254-8981-CD233785D87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1E0559F-FB74-43A1-A225-565250B224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75CF0A8-9811-4BF1-960E-8A9CA2C3E1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ADF0AB1-87C9-4830-850F-1C8B74FA20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263E8FB-FC4F-4254-8981-CD233785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1E0559F-FB74-43A1-A225-565250B2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75CF0A8-9811-4BF1-960E-8A9CA2C3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C1441-8F52-40B9-8E5A-8511448499F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263E8FB-FC4F-4254-8981-CD233785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1E0559F-FB74-43A1-A225-565250B2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75CF0A8-9811-4BF1-960E-8A9CA2C3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02339-659C-4C75-9EB0-F17BD70F300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78C7D723-F9D2-4AFF-B443-672F14071BCC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6BF9FFDC-25CF-4797-A8BE-72F661FE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68C19500-4DEF-4B6C-B93C-E9BA974A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AB89E8C9-31F1-462F-A184-EF337D74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8B823-EA50-4D73-8EE1-D245B7277C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548305C3-2738-4647-BF08-C30D1C6DCFBF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B108979B-A954-4373-A305-15901C55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B9853461-EB90-4181-85E4-B6BC4D05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C0D4A12A-6DDE-46B7-959D-122E0D15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8E9D0-3A13-4490-BAC1-3776142202A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C47BEE99-BE20-4975-90EE-98D432E2D00F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7DCA5E64-9C70-4CE8-8C13-F8FF59A6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5878A12C-30ED-4CFC-9C5C-A2184781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BE5D8236-8639-4BB9-A100-2102D844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7598F-93FE-4DD6-A749-9DC9B398392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74BB463-53A9-4405-929D-A35A99EF06AC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63E8FB-FC4F-4254-8981-CD233785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0559F-FB74-43A1-A225-565250B22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5CF0A8-9811-4BF1-960E-8A9CA2C3E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8A59AEDD-A8FD-4DCC-BC53-D445A09DE6B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00" r:id="rId1"/>
    <p:sldLayoutId id="2147487185" r:id="rId2"/>
    <p:sldLayoutId id="2147487201" r:id="rId3"/>
    <p:sldLayoutId id="2147487186" r:id="rId4"/>
    <p:sldLayoutId id="2147487187" r:id="rId5"/>
    <p:sldLayoutId id="2147487188" r:id="rId6"/>
    <p:sldLayoutId id="2147487202" r:id="rId7"/>
    <p:sldLayoutId id="2147487203" r:id="rId8"/>
    <p:sldLayoutId id="2147487204" r:id="rId9"/>
    <p:sldLayoutId id="2147487189" r:id="rId10"/>
    <p:sldLayoutId id="2147487205" r:id="rId11"/>
    <p:sldLayoutId id="2147487206" r:id="rId12"/>
    <p:sldLayoutId id="2147487207" r:id="rId13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B7BF170-5852-4722-A4B2-5DB2545C637B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377C13-0D35-405E-B041-6F715E0CB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rgbClr val="F3CC5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BD7125-7D17-4907-B3CA-42B7915CE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rgbClr val="F3CC5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6453B-8A03-4C30-8960-059805398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3CC5F"/>
                </a:solidFill>
              </a:defRPr>
            </a:lvl1pPr>
          </a:lstStyle>
          <a:p>
            <a:fld id="{A01ED5C2-4AEF-4E1E-BC5A-8843C71636E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08" r:id="rId1"/>
    <p:sldLayoutId id="2147487190" r:id="rId2"/>
    <p:sldLayoutId id="2147487209" r:id="rId3"/>
    <p:sldLayoutId id="2147487191" r:id="rId4"/>
    <p:sldLayoutId id="2147487192" r:id="rId5"/>
    <p:sldLayoutId id="2147487193" r:id="rId6"/>
    <p:sldLayoutId id="2147487210" r:id="rId7"/>
    <p:sldLayoutId id="2147487211" r:id="rId8"/>
    <p:sldLayoutId id="2147487212" r:id="rId9"/>
    <p:sldLayoutId id="2147487194" r:id="rId10"/>
    <p:sldLayoutId id="2147487213" r:id="rId11"/>
    <p:sldLayoutId id="2147487214" r:id="rId12"/>
    <p:sldLayoutId id="2147487215" r:id="rId13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31B1B98A-B2BC-4445-BD23-6C09372B53F6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C2BFF-65C7-4837-97B6-ADE177D0D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rgbClr val="F3CC5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FF5A2-1839-4D28-A80C-57E65AC6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rgbClr val="F3CC5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BABFC8-208B-491B-BB33-A3626CEB2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3CC5F"/>
                </a:solidFill>
              </a:defRPr>
            </a:lvl1pPr>
          </a:lstStyle>
          <a:p>
            <a:fld id="{E2AB8CA8-FF26-417F-907B-7F14CD40110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6" r:id="rId1"/>
    <p:sldLayoutId id="2147487195" r:id="rId2"/>
    <p:sldLayoutId id="2147487217" r:id="rId3"/>
    <p:sldLayoutId id="2147487196" r:id="rId4"/>
    <p:sldLayoutId id="2147487197" r:id="rId5"/>
    <p:sldLayoutId id="2147487198" r:id="rId6"/>
    <p:sldLayoutId id="2147487218" r:id="rId7"/>
    <p:sldLayoutId id="2147487219" r:id="rId8"/>
    <p:sldLayoutId id="2147487220" r:id="rId9"/>
    <p:sldLayoutId id="2147487199" r:id="rId10"/>
    <p:sldLayoutId id="2147487221" r:id="rId11"/>
    <p:sldLayoutId id="2147487222" r:id="rId12"/>
    <p:sldLayoutId id="2147487223" r:id="rId13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_fico_do_Microsoft_Office_Excel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26.xml"/><Relationship Id="rId7" Type="http://schemas.openxmlformats.org/officeDocument/2006/relationships/slide" Target="slide3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2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jpeg"/><Relationship Id="rId4" Type="http://schemas.openxmlformats.org/officeDocument/2006/relationships/slide" Target="slide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Gr_fico_do_Microsoft_Office_Excel2.xls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8.jpeg"/><Relationship Id="rId4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42.xml"/><Relationship Id="rId4" Type="http://schemas.openxmlformats.org/officeDocument/2006/relationships/hyperlink" Target="file:///C:\Documents%20and%20Settings\Conpec\Desktop\Diversos\AUDIENCIA_1QUADRIMESTRE%20TEODORO%20SAMPAIO.ppt%23-1,1,%20ESPORTE%20E%20LASE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8.jpeg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9.xml"/><Relationship Id="rId7" Type="http://schemas.openxmlformats.org/officeDocument/2006/relationships/slide" Target="slide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5.xml"/><Relationship Id="rId10" Type="http://schemas.openxmlformats.org/officeDocument/2006/relationships/image" Target="../media/image8.jpeg"/><Relationship Id="rId4" Type="http://schemas.openxmlformats.org/officeDocument/2006/relationships/slide" Target="slide22.xml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WordPictureWatermark22989198" descr="mei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8288"/>
            <a:ext cx="9210675" cy="72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5"/>
          <p:cNvSpPr>
            <a:spLocks noChangeArrowheads="1"/>
          </p:cNvSpPr>
          <p:nvPr/>
        </p:nvSpPr>
        <p:spPr bwMode="auto">
          <a:xfrm>
            <a:off x="4006850" y="2968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30724" name="Text Box 36"/>
          <p:cNvSpPr txBox="1">
            <a:spLocks noChangeArrowheads="1"/>
          </p:cNvSpPr>
          <p:nvPr/>
        </p:nvSpPr>
        <p:spPr bwMode="auto">
          <a:xfrm>
            <a:off x="1476375" y="3227388"/>
            <a:ext cx="5543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 b="1">
                <a:solidFill>
                  <a:srgbClr val="FF0000"/>
                </a:solidFill>
                <a:latin typeface="Arial" charset="0"/>
              </a:rPr>
              <a:t>AUDIÊNCIA PÚBLICA</a:t>
            </a:r>
          </a:p>
          <a:p>
            <a:pPr algn="ctr" eaLnBrk="1" hangingPunct="1"/>
            <a:endParaRPr lang="pt-BR" altLang="pt-BR" sz="36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pt-BR" altLang="pt-BR" sz="3600" b="1">
                <a:solidFill>
                  <a:srgbClr val="FF0000"/>
                </a:solidFill>
                <a:latin typeface="Arial" charset="0"/>
              </a:rPr>
              <a:t>1º Quadrimestre</a:t>
            </a:r>
          </a:p>
          <a:p>
            <a:pPr algn="ctr" eaLnBrk="1" hangingPunct="1"/>
            <a:r>
              <a:rPr lang="pt-BR" altLang="pt-BR" sz="3600" b="1">
                <a:solidFill>
                  <a:srgbClr val="FF0000"/>
                </a:solidFill>
                <a:latin typeface="Arial" charset="0"/>
              </a:rPr>
              <a:t>2013</a:t>
            </a:r>
          </a:p>
        </p:txBody>
      </p:sp>
      <p:sp>
        <p:nvSpPr>
          <p:cNvPr id="30725" name="Rectangle 39"/>
          <p:cNvSpPr>
            <a:spLocks noChangeArrowheads="1"/>
          </p:cNvSpPr>
          <p:nvPr/>
        </p:nvSpPr>
        <p:spPr bwMode="auto">
          <a:xfrm>
            <a:off x="649288" y="1125538"/>
            <a:ext cx="86756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altLang="pt-BR" sz="2400" b="1">
                <a:solidFill>
                  <a:srgbClr val="0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ESTADO DA BAHIA</a:t>
            </a:r>
            <a:r>
              <a:rPr lang="pt-BR" altLang="pt-BR" sz="2800" b="1">
                <a:solidFill>
                  <a:srgbClr val="0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pt-BR" altLang="pt-BR" sz="2800" b="1">
                <a:solidFill>
                  <a:srgbClr val="0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pt-BR" altLang="pt-BR" sz="2000" b="1">
                <a:solidFill>
                  <a:srgbClr val="0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PREFEITURA MUNICIPAL DE  PIRAÍ DO NORTE</a:t>
            </a:r>
          </a:p>
          <a:p>
            <a:pPr eaLnBrk="1" hangingPunct="1"/>
            <a:r>
              <a:rPr lang="pt-BR" altLang="pt-BR" sz="1600" b="1">
                <a:solidFill>
                  <a:srgbClr val="0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CONTROLADORIA MUNICIPAL</a:t>
            </a:r>
          </a:p>
        </p:txBody>
      </p:sp>
      <p:pic>
        <p:nvPicPr>
          <p:cNvPr id="30726" name="Imagem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8785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7313" y="50800"/>
            <a:ext cx="9297988" cy="720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xmlns="" id="{81C11A7C-51B4-4AA8-8791-FB63E5E6E3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9450" y="2852738"/>
            <a:ext cx="7926388" cy="3587750"/>
          </a:xfrm>
        </p:spPr>
        <p:txBody>
          <a:bodyPr rtlCol="0">
            <a:normAutofit fontScale="925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i="1" dirty="0">
                <a:solidFill>
                  <a:srgbClr val="000000"/>
                </a:solidFill>
              </a:rPr>
              <a:t>	</a:t>
            </a:r>
            <a:r>
              <a:rPr lang="pt-BR" sz="3200" b="1" i="1" dirty="0">
                <a:solidFill>
                  <a:srgbClr val="703A04"/>
                </a:solidFill>
              </a:rPr>
              <a:t>“São todos os ingressos de caráter não-devolutivo auferidos pelo poder público, em qualquer esfera governamental, para alocação e cobertura das despesas públicas.”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600" b="1" i="1" dirty="0">
                <a:solidFill>
                  <a:srgbClr val="703A04"/>
                </a:solidFill>
              </a:rPr>
              <a:t>João Eudes Bezerra Filho</a:t>
            </a:r>
          </a:p>
        </p:txBody>
      </p:sp>
      <p:sp>
        <p:nvSpPr>
          <p:cNvPr id="47107" name="Rectangle 2"/>
          <p:cNvSpPr>
            <a:spLocks noGrp="1"/>
          </p:cNvSpPr>
          <p:nvPr>
            <p:ph type="title"/>
          </p:nvPr>
        </p:nvSpPr>
        <p:spPr>
          <a:xfrm>
            <a:off x="642938" y="836613"/>
            <a:ext cx="8001000" cy="981075"/>
          </a:xfrm>
        </p:spPr>
        <p:txBody>
          <a:bodyPr lIns="92075" tIns="46038" rIns="92075" bIns="46038"/>
          <a:lstStyle/>
          <a:p>
            <a:pPr eaLnBrk="1" hangingPunct="1"/>
            <a:r>
              <a:rPr lang="pt-BR" altLang="pt-BR" sz="5400" b="1" smtClean="0">
                <a:solidFill>
                  <a:srgbClr val="006600"/>
                </a:solidFill>
              </a:rPr>
              <a:t>Receitas Públicas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851775" y="6178550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Arial" charset="0"/>
                <a:hlinkClick r:id="rId3" action="ppaction://hlinksldjump"/>
              </a:rPr>
              <a:t>Voltar</a:t>
            </a:r>
            <a:endParaRPr lang="pt-BR" altLang="pt-BR" sz="2000" b="1">
              <a:latin typeface="Arial" charset="0"/>
            </a:endParaRPr>
          </a:p>
        </p:txBody>
      </p:sp>
      <p:pic>
        <p:nvPicPr>
          <p:cNvPr id="47109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0650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xmlns="" id="{8F9598D8-1F9A-42CB-B103-753FAC3644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1844675"/>
            <a:ext cx="7443788" cy="4591050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100" b="1" dirty="0">
                <a:solidFill>
                  <a:srgbClr val="006600"/>
                </a:solidFill>
              </a:rPr>
              <a:t>	</a:t>
            </a:r>
            <a:r>
              <a:rPr lang="pt-BR" sz="2800" b="1" dirty="0">
                <a:solidFill>
                  <a:srgbClr val="006600"/>
                </a:solidFill>
              </a:rPr>
              <a:t>Referentes aos impostos arrecadados, patrimoniais e as transferências, geralmente apresentam valores inferiores à previsão.</a:t>
            </a:r>
            <a:r>
              <a:rPr lang="pt-PT" sz="2800" b="1" dirty="0">
                <a:solidFill>
                  <a:srgbClr val="006600"/>
                </a:solidFill>
              </a:rPr>
              <a:t>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1200" b="1" dirty="0">
              <a:solidFill>
                <a:srgbClr val="0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1200" b="1" dirty="0">
              <a:solidFill>
                <a:srgbClr val="0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100" b="1" dirty="0">
                <a:solidFill>
                  <a:srgbClr val="000000"/>
                </a:solidFill>
              </a:rPr>
              <a:t>   As Receitas Tributárias são formadas pelo: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100" b="1" dirty="0">
                <a:solidFill>
                  <a:srgbClr val="000000"/>
                </a:solidFill>
              </a:rPr>
              <a:t>IPTU;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100" b="1" dirty="0">
                <a:solidFill>
                  <a:srgbClr val="000000"/>
                </a:solidFill>
              </a:rPr>
              <a:t>ITBI;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100" b="1" dirty="0">
                <a:solidFill>
                  <a:srgbClr val="000000"/>
                </a:solidFill>
              </a:rPr>
              <a:t>ISS;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100" b="1" dirty="0">
                <a:solidFill>
                  <a:srgbClr val="000000"/>
                </a:solidFill>
              </a:rPr>
              <a:t>IRRF;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100" b="1" dirty="0">
                <a:solidFill>
                  <a:srgbClr val="000000"/>
                </a:solidFill>
              </a:rPr>
              <a:t>Taxas.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1200" b="1" dirty="0">
              <a:solidFill>
                <a:srgbClr val="0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1200" b="1" dirty="0">
              <a:solidFill>
                <a:srgbClr val="0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100" b="1" dirty="0">
                <a:solidFill>
                  <a:srgbClr val="000000"/>
                </a:solidFill>
              </a:rPr>
              <a:t>   As Receitas Patrimoniais pelas: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100" b="1" dirty="0">
                <a:solidFill>
                  <a:srgbClr val="000000"/>
                </a:solidFill>
              </a:rPr>
              <a:t> Imobiliárias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100" b="1" dirty="0">
                <a:solidFill>
                  <a:srgbClr val="000000"/>
                </a:solidFill>
              </a:rPr>
              <a:t> Mobiliárias (Aplicações Financeiras);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1200" b="1" dirty="0">
              <a:solidFill>
                <a:srgbClr val="0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1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155" name="Rectangle 2"/>
          <p:cNvSpPr>
            <a:spLocks noGrp="1"/>
          </p:cNvSpPr>
          <p:nvPr>
            <p:ph type="title"/>
          </p:nvPr>
        </p:nvSpPr>
        <p:spPr>
          <a:xfrm>
            <a:off x="1485900" y="692150"/>
            <a:ext cx="6481763" cy="784225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solidFill>
                  <a:srgbClr val="763D04"/>
                </a:solidFill>
              </a:rPr>
              <a:t>Receitas Correntes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308850" y="6237288"/>
            <a:ext cx="131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solidFill>
                  <a:schemeClr val="hlink"/>
                </a:solidFill>
                <a:latin typeface="Arial" charset="0"/>
                <a:hlinkClick r:id="rId3" action="ppaction://hlinksldjump"/>
              </a:rPr>
              <a:t>Voltar</a:t>
            </a:r>
            <a:endParaRPr lang="pt-BR" altLang="pt-BR" sz="2000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49157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0650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3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07950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solidFill>
                  <a:srgbClr val="763D04"/>
                </a:solidFill>
              </a:rPr>
              <a:t>Receitas Correntes</a:t>
            </a:r>
            <a:endParaRPr lang="pt-BR" altLang="pt-BR" smtClean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91855A2-E5EA-40D8-81C7-593953FD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1628775"/>
            <a:ext cx="6985000" cy="43926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400" b="1" dirty="0">
                <a:solidFill>
                  <a:srgbClr val="006600"/>
                </a:solidFill>
              </a:rPr>
              <a:t> E as Transferências Constitucionais pelo: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PT" b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PT" b="1" dirty="0">
              <a:solidFill>
                <a:srgbClr val="000000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FPM;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ITR;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IPI;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FUNDEB;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FUNDO ESPECIAL;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ICMS;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IPVA;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IPI;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PT" sz="2600" b="1" dirty="0">
                <a:solidFill>
                  <a:srgbClr val="703A04"/>
                </a:solidFill>
              </a:rPr>
              <a:t>CONVÊNIOS.</a:t>
            </a:r>
            <a:r>
              <a:rPr lang="pt-BR" sz="2600" b="1" dirty="0">
                <a:solidFill>
                  <a:srgbClr val="703A04"/>
                </a:solidFill>
              </a:rPr>
              <a:t> </a:t>
            </a:r>
            <a:endParaRPr lang="pt-BR" sz="2600" dirty="0">
              <a:solidFill>
                <a:srgbClr val="703A04"/>
              </a:solidFill>
            </a:endParaRPr>
          </a:p>
        </p:txBody>
      </p:sp>
      <p:pic>
        <p:nvPicPr>
          <p:cNvPr id="5120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566988"/>
            <a:ext cx="29670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xmlns="" id="{D8B026F1-EFF5-4C10-AD65-7D45F0BB60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4538" y="1989138"/>
            <a:ext cx="7654925" cy="4156075"/>
          </a:xfrm>
        </p:spPr>
        <p:txBody>
          <a:bodyPr rtlCol="0">
            <a:normAutofit lnSpcReduction="10000"/>
          </a:bodyPr>
          <a:lstStyle/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600" dirty="0">
                <a:solidFill>
                  <a:srgbClr val="000000"/>
                </a:solidFill>
              </a:rPr>
              <a:t>	</a:t>
            </a:r>
            <a:r>
              <a:rPr lang="pt-BR" sz="2600" b="1" dirty="0">
                <a:solidFill>
                  <a:srgbClr val="763D04"/>
                </a:solidFill>
              </a:rPr>
              <a:t>São formadas basicamente pelas Transferências que decorrem de Convênios da União, do Estado, submissas a cronogramas de desembolso, prestação de contas, disponibilidades de dotações próprias dos órgãos repassadores, que não dependem de uma ação fiscal do Município para sua efetivação. </a:t>
            </a:r>
          </a:p>
        </p:txBody>
      </p:sp>
      <p:sp>
        <p:nvSpPr>
          <p:cNvPr id="52227" name="Rectangle 2"/>
          <p:cNvSpPr>
            <a:spLocks noGrp="1"/>
          </p:cNvSpPr>
          <p:nvPr>
            <p:ph type="title"/>
          </p:nvPr>
        </p:nvSpPr>
        <p:spPr>
          <a:xfrm>
            <a:off x="2535238" y="981075"/>
            <a:ext cx="5997575" cy="930275"/>
          </a:xfrm>
        </p:spPr>
        <p:txBody>
          <a:bodyPr/>
          <a:lstStyle/>
          <a:p>
            <a:pPr algn="l" eaLnBrk="1" hangingPunct="1"/>
            <a:r>
              <a:rPr lang="pt-BR" altLang="pt-BR" sz="5400" b="1" smtClean="0">
                <a:solidFill>
                  <a:srgbClr val="006600"/>
                </a:solidFill>
              </a:rPr>
              <a:t>Receita de Capital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948488" y="60198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400" b="1">
                <a:latin typeface="Arial" charset="0"/>
                <a:hlinkClick r:id="rId3" action="ppaction://hlinksldjump"/>
              </a:rPr>
              <a:t>voltar</a:t>
            </a:r>
            <a:endParaRPr lang="pt-BR" altLang="pt-BR" sz="2400" b="1">
              <a:latin typeface="Arial" charset="0"/>
            </a:endParaRPr>
          </a:p>
        </p:txBody>
      </p:sp>
      <p:pic>
        <p:nvPicPr>
          <p:cNvPr id="52229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33375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57188" y="908050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006600"/>
                </a:solidFill>
                <a:latin typeface="Arial" charset="0"/>
              </a:rPr>
              <a:t>COMENTÁRIO  SOBRE A RECEITA CORRENTE</a:t>
            </a:r>
            <a:endParaRPr lang="en-US" altLang="pt-BR" sz="28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3555" name="Rectangle 8">
            <a:extLst>
              <a:ext uri="{FF2B5EF4-FFF2-40B4-BE49-F238E27FC236}">
                <a16:creationId xmlns:a16="http://schemas.microsoft.com/office/drawing/2014/main" xmlns="" id="{77EBF095-FC4C-48C1-9025-1E92352EA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844675"/>
            <a:ext cx="85010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pt-BR" sz="3200" dirty="0">
              <a:solidFill>
                <a:srgbClr val="000000"/>
              </a:solidFill>
              <a:latin typeface="Arial" charset="0"/>
              <a:sym typeface="Wingdings 2" pitchFamily="18" charset="2"/>
            </a:endParaRPr>
          </a:p>
          <a:p>
            <a:pPr marL="457200" indent="-457200" algn="just" eaLnBrk="1" hangingPunct="1">
              <a:lnSpc>
                <a:spcPts val="6300"/>
              </a:lnSpc>
              <a:spcBef>
                <a:spcPct val="0"/>
              </a:spcBef>
              <a:buClrTx/>
              <a:buSzTx/>
              <a:buFont typeface="Wingdings 2" pitchFamily="18" charset="2"/>
              <a:buChar char="P"/>
              <a:defRPr/>
            </a:pPr>
            <a:r>
              <a:rPr lang="pt-BR" altLang="pt-BR" sz="2600" dirty="0">
                <a:solidFill>
                  <a:srgbClr val="763D04"/>
                </a:solidFill>
                <a:latin typeface="Arial" charset="0"/>
                <a:sym typeface="Wingdings 2" pitchFamily="18" charset="2"/>
              </a:rPr>
              <a:t>O valor da Receita Corrente Prevista foi de </a:t>
            </a:r>
            <a:r>
              <a:rPr lang="pt-BR" altLang="pt-BR" sz="2600" b="1" dirty="0">
                <a:solidFill>
                  <a:srgbClr val="763D04"/>
                </a:solidFill>
                <a:latin typeface="Arial" charset="0"/>
                <a:sym typeface="Wingdings 2" pitchFamily="18" charset="2"/>
              </a:rPr>
              <a:t>R$ 44.027.000,00</a:t>
            </a:r>
            <a:r>
              <a:rPr lang="pt-BR" altLang="pt-BR" sz="2600" dirty="0">
                <a:solidFill>
                  <a:srgbClr val="763D04"/>
                </a:solidFill>
                <a:latin typeface="Arial" charset="0"/>
                <a:sym typeface="Wingdings 2" pitchFamily="18" charset="2"/>
              </a:rPr>
              <a:t>, sendo arrecadados até o mês de Abril o valor de </a:t>
            </a:r>
            <a:r>
              <a:rPr lang="pt-BR" altLang="pt-BR" sz="2600" b="1" dirty="0">
                <a:solidFill>
                  <a:srgbClr val="006600"/>
                </a:solidFill>
                <a:latin typeface="Arial" charset="0"/>
                <a:sym typeface="Wingdings 2" pitchFamily="18" charset="2"/>
              </a:rPr>
              <a:t>R$ 12.843.908,27</a:t>
            </a:r>
            <a:r>
              <a:rPr lang="pt-BR" altLang="pt-BR" sz="2600" dirty="0">
                <a:solidFill>
                  <a:srgbClr val="006600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pt-BR" altLang="pt-BR" sz="2600" dirty="0">
                <a:solidFill>
                  <a:srgbClr val="763D04"/>
                </a:solidFill>
                <a:latin typeface="Arial" charset="0"/>
                <a:sym typeface="Wingdings 2" pitchFamily="18" charset="2"/>
              </a:rPr>
              <a:t>o que equivale a, aproximadamente, </a:t>
            </a:r>
            <a:r>
              <a:rPr lang="pt-BR" altLang="pt-BR" sz="2600" b="1" dirty="0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29,17</a:t>
            </a:r>
            <a:r>
              <a:rPr lang="pt-BR" altLang="pt-BR" sz="2600" b="1" dirty="0">
                <a:solidFill>
                  <a:srgbClr val="FF3300"/>
                </a:solidFill>
                <a:latin typeface="Arial" charset="0"/>
                <a:sym typeface="Wingdings 2" pitchFamily="18" charset="2"/>
              </a:rPr>
              <a:t>% </a:t>
            </a:r>
            <a:r>
              <a:rPr lang="pt-BR" altLang="pt-BR" sz="2600" dirty="0">
                <a:solidFill>
                  <a:srgbClr val="763D04"/>
                </a:solidFill>
                <a:latin typeface="Arial" charset="0"/>
                <a:sym typeface="Wingdings 2" pitchFamily="18" charset="2"/>
              </a:rPr>
              <a:t>do previsto</a:t>
            </a:r>
            <a:r>
              <a:rPr lang="en-US" altLang="pt-BR" sz="2600" dirty="0">
                <a:solidFill>
                  <a:srgbClr val="763D04"/>
                </a:solidFill>
                <a:latin typeface="Arial" charset="0"/>
                <a:sym typeface="Wingdings 2" pitchFamily="18" charset="2"/>
              </a:rPr>
              <a:t>.</a:t>
            </a:r>
            <a:endParaRPr lang="pt-BR" altLang="pt-BR" sz="2600" dirty="0">
              <a:solidFill>
                <a:srgbClr val="763D04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t-BR" altLang="pt-BR"/>
          </a:p>
        </p:txBody>
      </p:sp>
      <p:pic>
        <p:nvPicPr>
          <p:cNvPr id="54277" name="Imagem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0650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665163" y="1112838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006600"/>
                </a:solidFill>
                <a:latin typeface="Arial" charset="0"/>
              </a:rPr>
              <a:t>COMENTÁRIO  SOBRE A RECEITA DE CAPITAL</a:t>
            </a:r>
            <a:endParaRPr lang="en-US" altLang="pt-BR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" name="Seta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6D8B0BC-0928-4D23-9566-AFDA5671551C}"/>
              </a:ext>
            </a:extLst>
          </p:cNvPr>
          <p:cNvSpPr>
            <a:spLocks noChangeAspect="1"/>
          </p:cNvSpPr>
          <p:nvPr/>
        </p:nvSpPr>
        <p:spPr>
          <a:xfrm>
            <a:off x="8143875" y="6000750"/>
            <a:ext cx="4318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56324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8" y="374650"/>
            <a:ext cx="878363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469900" y="2420938"/>
            <a:ext cx="82057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800">
                <a:solidFill>
                  <a:srgbClr val="703A04"/>
                </a:solidFill>
                <a:latin typeface="Arial" charset="0"/>
                <a:sym typeface="Wingdings 2" pitchFamily="18" charset="2"/>
              </a:rPr>
              <a:t> Total da </a:t>
            </a:r>
            <a:r>
              <a:rPr lang="pt-BR" altLang="pt-BR" sz="2800" b="1">
                <a:solidFill>
                  <a:srgbClr val="703A04"/>
                </a:solidFill>
                <a:latin typeface="Arial" charset="0"/>
                <a:sym typeface="Wingdings 2" pitchFamily="18" charset="2"/>
              </a:rPr>
              <a:t>Receita de Capital </a:t>
            </a:r>
            <a:r>
              <a:rPr lang="pt-BR" altLang="pt-BR" sz="2800">
                <a:solidFill>
                  <a:srgbClr val="703A04"/>
                </a:solidFill>
                <a:latin typeface="Arial" charset="0"/>
                <a:sym typeface="Wingdings 2" pitchFamily="18" charset="2"/>
              </a:rPr>
              <a:t>prevista é de       </a:t>
            </a:r>
            <a:r>
              <a:rPr lang="pt-BR" altLang="pt-BR" sz="2800" b="1">
                <a:solidFill>
                  <a:srgbClr val="006600"/>
                </a:solidFill>
                <a:latin typeface="Arial" charset="0"/>
                <a:sym typeface="Wingdings 2" pitchFamily="18" charset="2"/>
              </a:rPr>
              <a:t>R$ 4.264.000,00</a:t>
            </a:r>
            <a:r>
              <a:rPr lang="pt-BR" altLang="pt-BR" sz="2800">
                <a:solidFill>
                  <a:srgbClr val="703A04"/>
                </a:solidFill>
                <a:latin typeface="Arial" charset="0"/>
                <a:sym typeface="Wingdings 2" pitchFamily="18" charset="2"/>
              </a:rPr>
              <a:t>, existindo o valor de </a:t>
            </a:r>
            <a:r>
              <a:rPr lang="pt-BR" altLang="pt-BR" sz="2800" b="1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R$ 50.000,00</a:t>
            </a:r>
            <a:r>
              <a:rPr lang="pt-BR" altLang="pt-BR" sz="2800">
                <a:solidFill>
                  <a:srgbClr val="703A04"/>
                </a:solidFill>
                <a:latin typeface="Arial" charset="0"/>
                <a:sym typeface="Wingdings 2" pitchFamily="18" charset="2"/>
              </a:rPr>
              <a:t> escriturados contabilmente até este 1º Quadrimestre de 2017.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300">
              <a:solidFill>
                <a:srgbClr val="000000"/>
              </a:solidFill>
              <a:latin typeface="Arial" charset="0"/>
              <a:sym typeface="Wingdings 2" pitchFamily="18" charset="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8135937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m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88913"/>
            <a:ext cx="87852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19" name="Gráfico 8"/>
          <p:cNvGraphicFramePr>
            <a:graphicFrameLocks noGrp="1"/>
          </p:cNvGraphicFramePr>
          <p:nvPr/>
        </p:nvGraphicFramePr>
        <p:xfrm>
          <a:off x="495300" y="774700"/>
          <a:ext cx="8121650" cy="5795963"/>
        </p:xfrm>
        <a:graphic>
          <a:graphicData uri="http://schemas.openxmlformats.org/presentationml/2006/ole">
            <p:oleObj spid="_x0000_s60419" name="Chart" r:id="rId4" imgW="7801080" imgH="5572164" progId="Excel.Chart.8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Conteúdo 1"/>
          <p:cNvSpPr>
            <a:spLocks noGrp="1"/>
          </p:cNvSpPr>
          <p:nvPr>
            <p:ph/>
          </p:nvPr>
        </p:nvSpPr>
        <p:spPr>
          <a:xfrm>
            <a:off x="566738" y="115888"/>
            <a:ext cx="7029450" cy="5041900"/>
          </a:xfrm>
        </p:spPr>
        <p:txBody>
          <a:bodyPr/>
          <a:lstStyle/>
          <a:p>
            <a:pPr algn="ctr" eaLnBrk="1" hangingPunct="1"/>
            <a:r>
              <a:rPr lang="pt-BR" altLang="pt-BR" sz="3200" b="1" u="sng" smtClean="0">
                <a:solidFill>
                  <a:srgbClr val="703A04"/>
                </a:solidFill>
              </a:rPr>
              <a:t>RECEITAS TRIBUTÁRIAS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7FC19210-3F51-435E-84BF-480852EC7964}"/>
              </a:ext>
            </a:extLst>
          </p:cNvPr>
          <p:cNvGraphicFramePr>
            <a:graphicFrameLocks/>
          </p:cNvGraphicFramePr>
          <p:nvPr/>
        </p:nvGraphicFramePr>
        <p:xfrm>
          <a:off x="5436096" y="5373216"/>
          <a:ext cx="253365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000-000006000000}"/>
              </a:ext>
            </a:extLst>
          </p:cNvPr>
          <p:cNvGraphicFramePr>
            <a:graphicFrameLocks/>
          </p:cNvGraphicFramePr>
          <p:nvPr/>
        </p:nvGraphicFramePr>
        <p:xfrm>
          <a:off x="6976367" y="5157788"/>
          <a:ext cx="1986757" cy="136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45" name="Imagem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8" y="981075"/>
            <a:ext cx="77501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Imagem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875" y="5373688"/>
            <a:ext cx="14287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9761B61-8B28-4264-958D-0B13F2BD6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620713"/>
            <a:ext cx="7772400" cy="1779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COMPARATIVO DA RECEITA TRIBUTÁRIA PREVISTA COM A REALIZADA</a:t>
            </a:r>
          </a:p>
        </p:txBody>
      </p:sp>
      <p:pic>
        <p:nvPicPr>
          <p:cNvPr id="62467" name="Imag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406650"/>
            <a:ext cx="5329237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77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CaixaDeTexto 2"/>
          <p:cNvSpPr txBox="1">
            <a:spLocks noChangeArrowheads="1"/>
          </p:cNvSpPr>
          <p:nvPr/>
        </p:nvSpPr>
        <p:spPr bwMode="auto">
          <a:xfrm>
            <a:off x="611188" y="333375"/>
            <a:ext cx="80645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b="1"/>
              <a:t>ESTADO DA BAHIA</a:t>
            </a:r>
          </a:p>
          <a:p>
            <a:pPr algn="ctr" eaLnBrk="1" hangingPunct="1"/>
            <a:r>
              <a:rPr lang="pt-BR" altLang="pt-BR" b="1"/>
              <a:t>PREFEITURA MUNICIPAL DE MAIRI</a:t>
            </a:r>
          </a:p>
          <a:p>
            <a:pPr algn="ctr" eaLnBrk="1" hangingPunct="1"/>
            <a:r>
              <a:rPr lang="pt-BR" altLang="pt-BR" b="1"/>
              <a:t>CONTROLADORIA MUNICIPAL</a:t>
            </a:r>
          </a:p>
        </p:txBody>
      </p:sp>
      <p:sp>
        <p:nvSpPr>
          <p:cNvPr id="32774" name="CaixaDeTexto 3"/>
          <p:cNvSpPr txBox="1">
            <a:spLocks noChangeArrowheads="1"/>
          </p:cNvSpPr>
          <p:nvPr/>
        </p:nvSpPr>
        <p:spPr bwMode="auto">
          <a:xfrm>
            <a:off x="107950" y="6165850"/>
            <a:ext cx="1094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/>
              <a:t>GESTÃO:JOSE BONIFACIO PEREIRA DA SILVA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5400" b="1" smtClean="0">
                <a:solidFill>
                  <a:srgbClr val="006600"/>
                </a:solidFill>
              </a:rPr>
              <a:t>DAS DESPESAS</a:t>
            </a:r>
          </a:p>
        </p:txBody>
      </p:sp>
      <p:pic>
        <p:nvPicPr>
          <p:cNvPr id="63491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557463"/>
            <a:ext cx="38893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E6F1C927-64CF-4AEA-8DCA-59F5F2DCB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9463" y="2565400"/>
            <a:ext cx="7759700" cy="3489325"/>
          </a:xfrm>
        </p:spPr>
        <p:txBody>
          <a:bodyPr rtlCol="0"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100" i="1" dirty="0">
                <a:solidFill>
                  <a:srgbClr val="000000"/>
                </a:solidFill>
              </a:rPr>
              <a:t>	</a:t>
            </a:r>
            <a:r>
              <a:rPr lang="pt-BR" sz="3100" b="1" i="1" dirty="0">
                <a:solidFill>
                  <a:srgbClr val="006600"/>
                </a:solidFill>
              </a:rPr>
              <a:t>“A despesa na Administração Pública é constituída pela obrigação de desembolso financeiro por parte dos cofres do Estado, objetivando financiar as ações do governo (despesa orçamentária), bem como cumprir outras determinações impostas por leis, contratos, etc.”</a:t>
            </a:r>
          </a:p>
          <a:p>
            <a:pPr marL="365760" indent="-256032" algn="just"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100" b="1" i="1" dirty="0">
                <a:solidFill>
                  <a:srgbClr val="006600"/>
                </a:solidFill>
              </a:rPr>
              <a:t>                                	</a:t>
            </a:r>
            <a:r>
              <a:rPr lang="pt-BR" sz="1400" b="1" i="1" dirty="0">
                <a:solidFill>
                  <a:srgbClr val="006600"/>
                </a:solidFill>
              </a:rPr>
              <a:t>João Eudes Bezerra Filho</a:t>
            </a:r>
          </a:p>
        </p:txBody>
      </p:sp>
      <p:sp>
        <p:nvSpPr>
          <p:cNvPr id="64515" name="Rectangle 2"/>
          <p:cNvSpPr>
            <a:spLocks noGrp="1"/>
          </p:cNvSpPr>
          <p:nvPr>
            <p:ph type="title"/>
          </p:nvPr>
        </p:nvSpPr>
        <p:spPr>
          <a:xfrm>
            <a:off x="268288" y="1052513"/>
            <a:ext cx="8001000" cy="776287"/>
          </a:xfrm>
        </p:spPr>
        <p:txBody>
          <a:bodyPr/>
          <a:lstStyle/>
          <a:p>
            <a:pPr eaLnBrk="1" hangingPunct="1"/>
            <a:r>
              <a:rPr lang="pt-BR" altLang="pt-BR" sz="6600" b="1" smtClean="0">
                <a:solidFill>
                  <a:srgbClr val="703A04"/>
                </a:solidFill>
              </a:rPr>
              <a:t>Despesa Pública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633913" y="616585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Arial" charset="0"/>
                <a:hlinkClick r:id="rId3" action="ppaction://hlinksldjump"/>
              </a:rPr>
              <a:t>Voltar</a:t>
            </a:r>
            <a:endParaRPr lang="pt-BR" altLang="pt-BR" sz="2400" b="1">
              <a:latin typeface="Arial" charset="0"/>
            </a:endParaRPr>
          </a:p>
        </p:txBody>
      </p:sp>
      <p:pic>
        <p:nvPicPr>
          <p:cNvPr id="64517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191125"/>
            <a:ext cx="18002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xmlns="" id="{5654B611-E95B-4E9C-83FD-2EF072A8B8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938338"/>
            <a:ext cx="7978775" cy="4011612"/>
          </a:xfrm>
        </p:spPr>
        <p:txBody>
          <a:bodyPr rtlCol="0"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rgbClr val="000000"/>
                </a:solidFill>
              </a:rPr>
              <a:t>	</a:t>
            </a:r>
            <a:r>
              <a:rPr lang="pt-BR" sz="2800" b="1" dirty="0">
                <a:solidFill>
                  <a:srgbClr val="703A04"/>
                </a:solidFill>
              </a:rPr>
              <a:t>As Despesas Correntes - Constituem o grupo de despesas, da Administração Pública, para a manutenção e funcionamento dos serviços públicos em geral.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rgbClr val="703A04"/>
                </a:solidFill>
              </a:rPr>
              <a:t>    É composta pelas Despesas com Pessoal e Encargos Sociais, Juros e Encargos da Dívida e Outras Despesas Correntes (material de Consumo, Prestação de Serviços, Subvenções, Contribuições Correntes e outras). </a:t>
            </a:r>
          </a:p>
        </p:txBody>
      </p:sp>
      <p:sp>
        <p:nvSpPr>
          <p:cNvPr id="66563" name="Rectangle 2"/>
          <p:cNvSpPr>
            <a:spLocks noGrp="1"/>
          </p:cNvSpPr>
          <p:nvPr>
            <p:ph type="title"/>
          </p:nvPr>
        </p:nvSpPr>
        <p:spPr>
          <a:xfrm>
            <a:off x="935038" y="1084263"/>
            <a:ext cx="7554912" cy="688975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solidFill>
                  <a:srgbClr val="006600"/>
                </a:solidFill>
              </a:rPr>
              <a:t>Despesas Correntes</a:t>
            </a:r>
          </a:p>
        </p:txBody>
      </p:sp>
      <p:sp>
        <p:nvSpPr>
          <p:cNvPr id="66564" name="CaixaDeTexto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00875" y="600075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u="sng">
                <a:solidFill>
                  <a:srgbClr val="00B050"/>
                </a:solidFill>
              </a:rPr>
              <a:t>Voltar</a:t>
            </a:r>
          </a:p>
        </p:txBody>
      </p:sp>
      <p:pic>
        <p:nvPicPr>
          <p:cNvPr id="66565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/>
          </p:cNvSpPr>
          <p:nvPr>
            <p:ph idx="1"/>
          </p:nvPr>
        </p:nvSpPr>
        <p:spPr>
          <a:xfrm>
            <a:off x="611188" y="2201863"/>
            <a:ext cx="8207375" cy="42513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PT" altLang="pt-BR" b="1" smtClean="0">
                <a:solidFill>
                  <a:srgbClr val="000000"/>
                </a:solidFill>
              </a:rPr>
              <a:t>	</a:t>
            </a:r>
            <a:r>
              <a:rPr lang="pt-PT" altLang="pt-BR" b="1" smtClean="0">
                <a:solidFill>
                  <a:srgbClr val="703A04"/>
                </a:solidFill>
              </a:rPr>
              <a:t>As  Despesas de Capital – constituem o grupo de despesas da Administração, com intenção de adquirir ou produzir bens de capital, que contribuirão para a produção de novos bens ou serviços e integrarão o patrimônio público, é composta pelos Investimentos (Equipamentos, Obras e Instalações), Inversões Financeiras e Amortizações da Dívida. </a:t>
            </a:r>
            <a:endParaRPr lang="pt-BR" altLang="pt-BR" b="1" smtClean="0">
              <a:solidFill>
                <a:srgbClr val="703A04"/>
              </a:solidFill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xmlns="" id="{DA22D0CB-F98F-4F3A-9CF1-B56414302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1136650"/>
            <a:ext cx="8001000" cy="85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de Capital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667625" y="616585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Arial" charset="0"/>
                <a:hlinkClick r:id="rId3" action="ppaction://hlinksldjump"/>
              </a:rPr>
              <a:t>Voltar</a:t>
            </a:r>
            <a:endParaRPr lang="pt-BR" altLang="pt-BR" sz="2400" b="1">
              <a:latin typeface="Arial" charset="0"/>
            </a:endParaRPr>
          </a:p>
        </p:txBody>
      </p:sp>
      <p:pic>
        <p:nvPicPr>
          <p:cNvPr id="68613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8902E7-EB03-4B3E-ABE4-D014A13F09D4}"/>
              </a:ext>
            </a:extLst>
          </p:cNvPr>
          <p:cNvSpPr>
            <a:spLocks noChangeAspect="1"/>
          </p:cNvSpPr>
          <p:nvPr/>
        </p:nvSpPr>
        <p:spPr>
          <a:xfrm>
            <a:off x="8426450" y="6286500"/>
            <a:ext cx="4318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70659" name="Imagem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922338"/>
            <a:ext cx="76708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82625" y="773113"/>
            <a:ext cx="8001000" cy="1216025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006600"/>
                </a:solidFill>
              </a:rPr>
              <a:t>Despesa com Pessoal</a:t>
            </a:r>
          </a:p>
        </p:txBody>
      </p:sp>
      <p:sp>
        <p:nvSpPr>
          <p:cNvPr id="72707" name="Rectangle 4"/>
          <p:cNvSpPr>
            <a:spLocks noRot="1" noChangeArrowheads="1"/>
          </p:cNvSpPr>
          <p:nvPr/>
        </p:nvSpPr>
        <p:spPr bwMode="auto">
          <a:xfrm>
            <a:off x="1778000" y="4094163"/>
            <a:ext cx="73453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pt-BR" altLang="pt-BR" sz="2400" b="1">
                <a:solidFill>
                  <a:srgbClr val="000000"/>
                </a:solidFill>
                <a:latin typeface="Arial" charset="0"/>
              </a:rPr>
            </a:br>
            <a:r>
              <a:rPr lang="pt-BR" altLang="pt-BR" sz="2400" b="1">
                <a:solidFill>
                  <a:srgbClr val="000000"/>
                </a:solidFill>
                <a:latin typeface="Arial" charset="0"/>
              </a:rPr>
              <a:t>A LRF estabelece os limites de Despesa com Pessoal nos artigos: </a:t>
            </a:r>
            <a:r>
              <a:rPr lang="pt-BR" altLang="pt-BR" sz="2400" b="1">
                <a:solidFill>
                  <a:srgbClr val="000000"/>
                </a:solidFill>
                <a:latin typeface="Arial" charset="0"/>
                <a:hlinkClick r:id="rId3" action="ppaction://hlinksldjump"/>
              </a:rPr>
              <a:t>18</a:t>
            </a:r>
            <a:r>
              <a:rPr lang="pt-BR" altLang="pt-BR" sz="2400" b="1">
                <a:solidFill>
                  <a:srgbClr val="000000"/>
                </a:solidFill>
                <a:latin typeface="Arial" charset="0"/>
              </a:rPr>
              <a:t>, </a:t>
            </a:r>
            <a:r>
              <a:rPr lang="pt-BR" altLang="pt-BR" sz="2400" b="1">
                <a:solidFill>
                  <a:srgbClr val="000000"/>
                </a:solidFill>
                <a:latin typeface="Arial" charset="0"/>
                <a:hlinkClick r:id="rId4" action="ppaction://hlinksldjump"/>
              </a:rPr>
              <a:t>19</a:t>
            </a:r>
            <a:r>
              <a:rPr lang="pt-BR" altLang="pt-BR" sz="2400" b="1">
                <a:solidFill>
                  <a:srgbClr val="000000"/>
                </a:solidFill>
                <a:latin typeface="Arial" charset="0"/>
              </a:rPr>
              <a:t>, 20, </a:t>
            </a:r>
            <a:r>
              <a:rPr lang="pt-BR" altLang="pt-BR" sz="2400" b="1">
                <a:solidFill>
                  <a:srgbClr val="000000"/>
                </a:solidFill>
                <a:latin typeface="Arial" charset="0"/>
                <a:hlinkClick r:id="rId5" action="ppaction://hlinksldjump"/>
              </a:rPr>
              <a:t>21 a 23</a:t>
            </a:r>
            <a:r>
              <a:rPr lang="pt-BR" altLang="pt-BR" sz="2400" b="1">
                <a:solidFill>
                  <a:srgbClr val="000000"/>
                </a:solidFill>
                <a:latin typeface="Arial" charset="0"/>
                <a:hlinkClick r:id="rId6" action="ppaction://hlinksldjump"/>
              </a:rPr>
              <a:t>.</a:t>
            </a:r>
            <a:endParaRPr lang="pt-BR" altLang="pt-BR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3563938" y="5373688"/>
            <a:ext cx="489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pt-BR" altLang="pt-BR" sz="2400" b="1">
                <a:solidFill>
                  <a:srgbClr val="006600"/>
                </a:solidFill>
                <a:latin typeface="Arial" charset="0"/>
                <a:hlinkClick r:id="rId7" action="ppaction://hlinksldjump"/>
              </a:rPr>
              <a:t>Índice da Despesa com Pessoal</a:t>
            </a:r>
            <a:endParaRPr lang="pt-BR" altLang="pt-BR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72709" name="Imagem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Imagem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525" y="2205038"/>
            <a:ext cx="453707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AF52A790-6874-4A17-92A6-D78BECB242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7100" y="2078038"/>
            <a:ext cx="7621588" cy="4087812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2100" b="1" dirty="0">
                <a:solidFill>
                  <a:schemeClr val="accent6">
                    <a:lumMod val="50000"/>
                  </a:schemeClr>
                </a:solidFill>
              </a:rPr>
              <a:t>Art.. 18 – Para os efeitos desta Lei Complementar, entende-se como despesas total com pessoal: o somatório dos gastos do ente da Federação com os ativos, os inativos e os pensionistas, relativos a mandatos eletivos, cargos, funções ou empregos, civis, militares e de membros de Poder, com quaisquer naturezas remuneratórias, tais como vencimentos e vantagens, fixas e variáveis, subsídios, proventos da aposentadoria, reformas e pensões, inclusive adicionais, gratificações, horas extras e vantagens pessoais de qualquer natureza, bem como encargos sociais e contribuições recolhidas pelo ente às entidades de previdência.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title"/>
          </p:nvPr>
        </p:nvSpPr>
        <p:spPr>
          <a:xfrm>
            <a:off x="900113" y="825500"/>
            <a:ext cx="7561262" cy="442913"/>
          </a:xfrm>
        </p:spPr>
        <p:txBody>
          <a:bodyPr lIns="92075" tIns="46038" rIns="92075" bIns="46038"/>
          <a:lstStyle/>
          <a:p>
            <a:pPr eaLnBrk="1" hangingPunct="1"/>
            <a:r>
              <a:rPr lang="pt-BR" altLang="pt-BR" b="1" smtClean="0">
                <a:solidFill>
                  <a:srgbClr val="006600"/>
                </a:solidFill>
              </a:rPr>
              <a:t>Despesa com Pessoal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xmlns="" id="{C9CD4B66-262B-4B13-AB38-AB11C923E5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1576388"/>
            <a:ext cx="9144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pt-BR" sz="24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A LRF - Art. 18, estabelece os limites de Despesa com Pessoal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524750" y="6092825"/>
            <a:ext cx="1174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altLang="pt-BR" b="1">
                <a:solidFill>
                  <a:schemeClr val="hlink"/>
                </a:solidFill>
                <a:latin typeface="Arial" charset="0"/>
                <a:hlinkClick r:id="rId3" action="ppaction://hlinksldjump"/>
              </a:rPr>
              <a:t>Continua</a:t>
            </a:r>
            <a:endParaRPr lang="pt-BR" altLang="pt-BR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74758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xmlns="" id="{C2A8DB5C-17C0-4066-996A-65D74F5BA3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2187575"/>
            <a:ext cx="7554913" cy="4625975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100" b="1" dirty="0">
                <a:solidFill>
                  <a:srgbClr val="000000"/>
                </a:solidFill>
              </a:rPr>
              <a:t>	</a:t>
            </a: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</a:rPr>
              <a:t>Art.. 19 – Para fins do disposto no caput do art. 169 da Constituição, a despesa total com pessoal, em cada período de apuração e em cada ente da Federação, não poderá exceder os percentuais da receita corrente líquida, a seguir discriminado:</a:t>
            </a:r>
          </a:p>
          <a:p>
            <a:pPr lvl="1" indent="-27432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 – União: 50% (cinquenta por cento);</a:t>
            </a:r>
          </a:p>
          <a:p>
            <a:pPr lvl="1" indent="-27432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II – Estados: 60% (sessenta por cento);</a:t>
            </a:r>
          </a:p>
          <a:p>
            <a:pPr lvl="1" indent="-27432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III – Municípios: 60% (sessenta por cento).</a:t>
            </a:r>
          </a:p>
        </p:txBody>
      </p:sp>
      <p:sp>
        <p:nvSpPr>
          <p:cNvPr id="76803" name="Rectangle 2"/>
          <p:cNvSpPr>
            <a:spLocks noGrp="1"/>
          </p:cNvSpPr>
          <p:nvPr>
            <p:ph type="title"/>
          </p:nvPr>
        </p:nvSpPr>
        <p:spPr>
          <a:xfrm>
            <a:off x="831850" y="1093788"/>
            <a:ext cx="7558088" cy="247650"/>
          </a:xfrm>
        </p:spPr>
        <p:txBody>
          <a:bodyPr lIns="92075" tIns="46038" rIns="92075" bIns="46038"/>
          <a:lstStyle/>
          <a:p>
            <a:pPr eaLnBrk="1" hangingPunct="1"/>
            <a:r>
              <a:rPr lang="pt-BR" altLang="pt-BR" b="1" smtClean="0">
                <a:solidFill>
                  <a:srgbClr val="006600"/>
                </a:solidFill>
              </a:rPr>
              <a:t>Despesa com Pessoal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52FB176E-2201-4948-A874-1F3DA3B5CFB7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1720850"/>
            <a:ext cx="9144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pt-BR" sz="20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A LRF - Art. 19, estabelece os limites de Despesa com Pessoal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164388" y="6092825"/>
            <a:ext cx="1285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altLang="pt-BR" sz="2000" b="1">
                <a:solidFill>
                  <a:schemeClr val="hlink"/>
                </a:solidFill>
                <a:latin typeface="Arial" charset="0"/>
                <a:hlinkClick r:id="rId3" action="ppaction://hlinksldjump"/>
              </a:rPr>
              <a:t>Continua</a:t>
            </a:r>
            <a:endParaRPr lang="pt-BR" altLang="pt-BR" sz="2000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76806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xmlns="" id="{029719B4-8674-4E00-8977-3D3BC41491C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1876425"/>
            <a:ext cx="9144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pt-B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 LRF - </a:t>
            </a:r>
            <a:r>
              <a:rPr lang="pt-BR" sz="2000" b="1" u="sng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Arts</a:t>
            </a:r>
            <a:r>
              <a:rPr lang="pt-B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21 a 23, estabelece os limites de Despesa com Pessoal 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xmlns="" id="{49CB9F80-8DD5-4C31-9BF9-E7C888C83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7263" y="2492375"/>
            <a:ext cx="8064500" cy="4808538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100" dirty="0">
                <a:solidFill>
                  <a:schemeClr val="accent6">
                    <a:lumMod val="75000"/>
                  </a:schemeClr>
                </a:solidFill>
              </a:rPr>
              <a:t>Art.. 21 – É nulo de pleno direito o ato que provoque aumento da despesa com pessoal.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pt-BR" sz="2100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100" dirty="0">
                <a:solidFill>
                  <a:schemeClr val="accent6">
                    <a:lumMod val="75000"/>
                  </a:schemeClr>
                </a:solidFill>
              </a:rPr>
              <a:t>Art.. 22 – A verificação do cumprimento dos limites estabelecidos nos </a:t>
            </a:r>
            <a:r>
              <a:rPr lang="pt-BR" sz="2100" dirty="0" err="1">
                <a:solidFill>
                  <a:schemeClr val="accent6">
                    <a:lumMod val="75000"/>
                  </a:schemeClr>
                </a:solidFill>
              </a:rPr>
              <a:t>arts</a:t>
            </a:r>
            <a:r>
              <a:rPr lang="pt-BR" sz="2100" dirty="0">
                <a:solidFill>
                  <a:schemeClr val="accent6">
                    <a:lumMod val="75000"/>
                  </a:schemeClr>
                </a:solidFill>
              </a:rPr>
              <a:t>. 19 a 20 será realizada ao final de cada quadrimestre.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pt-BR" sz="2100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100" dirty="0">
                <a:solidFill>
                  <a:schemeClr val="accent6">
                    <a:lumMod val="75000"/>
                  </a:schemeClr>
                </a:solidFill>
              </a:rPr>
              <a:t>Art.. 23 – Se a despesa total com pessoal, do Poder ou órgão referido no art. 20, ultrapassar os limites definidos no mesmo artigo, sem prejuízo das medidas previstas no art. 22, o percentual excedente terá de ser eliminado nos dois quadrimestres seguintes, sendo pelo menos um terço no primeiro,  adotando-se, entre outras, as providências previstas nos § 3º e 4º do art. 169 da Constituição.</a:t>
            </a:r>
          </a:p>
        </p:txBody>
      </p:sp>
      <p:sp>
        <p:nvSpPr>
          <p:cNvPr id="78852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6165850"/>
            <a:ext cx="1079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altLang="pt-BR" b="1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Índice</a:t>
            </a:r>
            <a:endParaRPr lang="pt-BR" altLang="pt-BR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78853" name="Imagem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875" y="735013"/>
            <a:ext cx="75596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idx="1"/>
          </p:nvPr>
        </p:nvSpPr>
        <p:spPr>
          <a:xfrm>
            <a:off x="900113" y="2284413"/>
            <a:ext cx="8007350" cy="4673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altLang="pt-BR" b="1" i="1" smtClean="0">
                <a:solidFill>
                  <a:srgbClr val="703A04"/>
                </a:solidFill>
              </a:rPr>
              <a:t>	</a:t>
            </a:r>
            <a:r>
              <a:rPr lang="pt-BR" altLang="pt-BR" b="1" i="1" u="sng" smtClean="0">
                <a:solidFill>
                  <a:srgbClr val="703A04"/>
                </a:solidFill>
              </a:rPr>
              <a:t>Receita Corrente Líquida</a:t>
            </a:r>
            <a:r>
              <a:rPr lang="pt-BR" altLang="pt-BR" b="1" i="1" smtClean="0">
                <a:solidFill>
                  <a:srgbClr val="703A04"/>
                </a:solidFill>
              </a:rPr>
              <a:t> de acordo com o Art.. 3º. IV, da LRF como sendo o somatório das receitas tributárias, de contribuições, patrimoniais, indústrias, agropecuárias, de serviços, transferências e outras receitas também correntes.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title"/>
          </p:nvPr>
        </p:nvSpPr>
        <p:spPr>
          <a:xfrm>
            <a:off x="2217738" y="1143000"/>
            <a:ext cx="6962775" cy="701675"/>
          </a:xfrm>
        </p:spPr>
        <p:txBody>
          <a:bodyPr lIns="92075" tIns="46038" rIns="92075" bIns="46038"/>
          <a:lstStyle/>
          <a:p>
            <a:pPr eaLnBrk="1" hangingPunct="1"/>
            <a:r>
              <a:rPr lang="pt-BR" altLang="pt-BR" b="1" smtClean="0">
                <a:solidFill>
                  <a:srgbClr val="006600"/>
                </a:solidFill>
              </a:rPr>
              <a:t>Receita Corrente Líquida</a:t>
            </a:r>
          </a:p>
        </p:txBody>
      </p:sp>
      <p:sp>
        <p:nvSpPr>
          <p:cNvPr id="5" name="Seta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7E93BC1-23DB-4F49-9A9F-2B213D07DB8C}"/>
              </a:ext>
            </a:extLst>
          </p:cNvPr>
          <p:cNvSpPr>
            <a:spLocks noChangeAspect="1"/>
          </p:cNvSpPr>
          <p:nvPr/>
        </p:nvSpPr>
        <p:spPr>
          <a:xfrm>
            <a:off x="8001000" y="6072188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80901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652963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8"/>
          <p:cNvSpPr>
            <a:spLocks noChangeArrowheads="1"/>
          </p:cNvSpPr>
          <p:nvPr/>
        </p:nvSpPr>
        <p:spPr bwMode="auto">
          <a:xfrm>
            <a:off x="1143000" y="3644900"/>
            <a:ext cx="72723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 b="1">
                <a:latin typeface="Arial" charset="0"/>
              </a:rPr>
              <a:t>RELATÓRIO QUADRIMESTRAL</a:t>
            </a:r>
          </a:p>
          <a:p>
            <a:pPr algn="ctr" eaLnBrk="1" hangingPunct="1"/>
            <a:endParaRPr lang="pt-BR" altLang="pt-BR" sz="3600" b="1">
              <a:latin typeface="Arial" charset="0"/>
            </a:endParaRPr>
          </a:p>
          <a:p>
            <a:pPr algn="ctr" eaLnBrk="1" hangingPunct="1"/>
            <a:r>
              <a:rPr lang="pt-BR" altLang="pt-BR" sz="2500" b="1">
                <a:latin typeface="Arial" charset="0"/>
              </a:rPr>
              <a:t>Avaliação do Cumprimento das Metas Fiscais</a:t>
            </a:r>
          </a:p>
          <a:p>
            <a:pPr algn="ctr" eaLnBrk="1" hangingPunct="1"/>
            <a:endParaRPr lang="pt-BR" altLang="pt-BR" sz="2500" b="1">
              <a:latin typeface="Arial" charset="0"/>
            </a:endParaRPr>
          </a:p>
          <a:p>
            <a:pPr algn="ctr" eaLnBrk="1" hangingPunct="1"/>
            <a:r>
              <a:rPr lang="pt-BR" altLang="pt-BR" sz="3600" b="1">
                <a:latin typeface="Arial" charset="0"/>
              </a:rPr>
              <a:t>1º Quadrimestre </a:t>
            </a:r>
            <a:r>
              <a:rPr lang="pt-BR" altLang="pt-BR" sz="3000" b="1">
                <a:latin typeface="Arial" charset="0"/>
              </a:rPr>
              <a:t>2017	</a:t>
            </a:r>
          </a:p>
        </p:txBody>
      </p:sp>
      <p:sp>
        <p:nvSpPr>
          <p:cNvPr id="33795" name="Rectangle 39"/>
          <p:cNvSpPr>
            <a:spLocks noChangeArrowheads="1"/>
          </p:cNvSpPr>
          <p:nvPr/>
        </p:nvSpPr>
        <p:spPr bwMode="auto">
          <a:xfrm>
            <a:off x="441325" y="1125538"/>
            <a:ext cx="8675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2400" b="1">
                <a:solidFill>
                  <a:srgbClr val="000000"/>
                </a:solidFill>
                <a:latin typeface="Georgia" pitchFamily="18" charset="0"/>
              </a:rPr>
              <a:t>ESTADO DA BAHIA</a:t>
            </a:r>
            <a:r>
              <a:rPr lang="pt-BR" altLang="pt-BR" sz="2800" b="1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pt-BR" altLang="pt-BR" sz="2800" b="1">
                <a:solidFill>
                  <a:srgbClr val="000000"/>
                </a:solidFill>
                <a:latin typeface="Georgia" pitchFamily="18" charset="0"/>
              </a:rPr>
            </a:br>
            <a:r>
              <a:rPr lang="pt-BR" altLang="pt-BR" sz="2000" b="1">
                <a:solidFill>
                  <a:srgbClr val="000000"/>
                </a:solidFill>
                <a:latin typeface="Georgia" pitchFamily="18" charset="0"/>
              </a:rPr>
              <a:t>PREFEITURA MUNICIPAL DE MAIRI</a:t>
            </a:r>
            <a:r>
              <a:rPr lang="pt-BR" altLang="pt-BR" sz="2800" b="1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pt-BR" altLang="pt-BR" sz="2800" b="1">
                <a:solidFill>
                  <a:srgbClr val="000000"/>
                </a:solidFill>
                <a:latin typeface="Georgia" pitchFamily="18" charset="0"/>
              </a:rPr>
            </a:br>
            <a:r>
              <a:rPr lang="pt-BR" altLang="pt-BR" sz="1600" b="1">
                <a:solidFill>
                  <a:srgbClr val="000000"/>
                </a:solidFill>
                <a:latin typeface="Georgia" pitchFamily="18" charset="0"/>
              </a:rPr>
              <a:t>CONTROLADORIA MUNICIPAL</a:t>
            </a: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t-BR" altLang="pt-BR"/>
          </a:p>
        </p:txBody>
      </p:sp>
      <p:pic>
        <p:nvPicPr>
          <p:cNvPr id="33798" name="Imagem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20650"/>
            <a:ext cx="7400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4A531A-C902-49EF-A165-FD8C1A3C2D9E}"/>
              </a:ext>
            </a:extLst>
          </p:cNvPr>
          <p:cNvSpPr txBox="1">
            <a:spLocks noChangeArrowheads="1"/>
          </p:cNvSpPr>
          <p:nvPr/>
        </p:nvSpPr>
        <p:spPr>
          <a:xfrm>
            <a:off x="1045617" y="1196751"/>
            <a:ext cx="6962775" cy="701675"/>
          </a:xfrm>
          <a:prstGeom prst="rect">
            <a:avLst/>
          </a:prstGeom>
        </p:spPr>
        <p:txBody>
          <a:bodyPr lIns="92075" tIns="46038" rIns="92075" bIns="46038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66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Receita Corrente Líquida</a:t>
            </a:r>
          </a:p>
        </p:txBody>
      </p:sp>
      <p:sp>
        <p:nvSpPr>
          <p:cNvPr id="6" name="Seta para a direita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00A065DB-6877-4DB5-914F-2B2D1C11D0FB}"/>
              </a:ext>
            </a:extLst>
          </p:cNvPr>
          <p:cNvSpPr>
            <a:spLocks noChangeAspect="1"/>
          </p:cNvSpPr>
          <p:nvPr/>
        </p:nvSpPr>
        <p:spPr>
          <a:xfrm>
            <a:off x="8001000" y="6215063"/>
            <a:ext cx="431800" cy="34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2948" name="CaixaDeTexto 7"/>
          <p:cNvSpPr txBox="1">
            <a:spLocks noChangeArrowheads="1"/>
          </p:cNvSpPr>
          <p:nvPr/>
        </p:nvSpPr>
        <p:spPr bwMode="auto">
          <a:xfrm>
            <a:off x="7929563" y="585787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82949" name="CaixaDeTexto 8"/>
          <p:cNvSpPr txBox="1">
            <a:spLocks noChangeArrowheads="1"/>
          </p:cNvSpPr>
          <p:nvPr/>
        </p:nvSpPr>
        <p:spPr bwMode="auto">
          <a:xfrm>
            <a:off x="7643813" y="5938838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200"/>
              <a:t>ÍNDICE</a:t>
            </a:r>
          </a:p>
        </p:txBody>
      </p:sp>
      <p:sp>
        <p:nvSpPr>
          <p:cNvPr id="82950" name="CaixaDeTexto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715125" y="61436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u="sng">
                <a:solidFill>
                  <a:srgbClr val="006600"/>
                </a:solidFill>
              </a:rPr>
              <a:t>Voltar</a:t>
            </a:r>
          </a:p>
        </p:txBody>
      </p:sp>
      <p:pic>
        <p:nvPicPr>
          <p:cNvPr id="82951" name="Imagem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0EF4D70-11BA-49F8-B6C2-C68F0DBDD6D2}"/>
              </a:ext>
            </a:extLst>
          </p:cNvPr>
          <p:cNvSpPr/>
          <p:nvPr/>
        </p:nvSpPr>
        <p:spPr>
          <a:xfrm>
            <a:off x="3059113" y="2084388"/>
            <a:ext cx="30257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prstClr val="black"/>
                </a:solidFill>
                <a:latin typeface="+mn-lt"/>
              </a:rPr>
              <a:t>Evolução da RCL</a:t>
            </a:r>
          </a:p>
        </p:txBody>
      </p:sp>
      <p:graphicFrame>
        <p:nvGraphicFramePr>
          <p:cNvPr id="82953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42900" y="2046288"/>
          <a:ext cx="8240713" cy="4292600"/>
        </p:xfrm>
        <a:graphic>
          <a:graphicData uri="http://schemas.openxmlformats.org/presentationml/2006/ole">
            <p:oleObj spid="_x0000_s82953" name="Chart" r:id="rId6" imgW="8448561" imgH="4400651" progId="Excel.Chart.8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1017588" y="614363"/>
            <a:ext cx="6967537" cy="844550"/>
          </a:xfrm>
        </p:spPr>
        <p:txBody>
          <a:bodyPr/>
          <a:lstStyle/>
          <a:p>
            <a:pPr eaLnBrk="1" hangingPunct="1"/>
            <a:r>
              <a:rPr lang="pt-BR" altLang="pt-BR" sz="3200" b="1" smtClean="0">
                <a:solidFill>
                  <a:srgbClr val="006600"/>
                </a:solidFill>
              </a:rPr>
              <a:t>Despesa com Pessoal/Limite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C5B8A6B1-DD41-4CE0-9514-9CAECB8D0C6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1216025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pt-BR" sz="1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 LRF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hlinkClick r:id="rId3" action="ppaction://hlinksldjump"/>
              </a:rPr>
              <a:t>(</a:t>
            </a:r>
            <a:r>
              <a:rPr lang="pt-BR" sz="17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hlinkClick r:id="rId3" action="ppaction://hlinksldjump"/>
              </a:rPr>
              <a:t>Arts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hlinkClick r:id="rId3" action="ppaction://hlinksldjump"/>
              </a:rPr>
              <a:t> 18 a 23),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estabelece os limites de Despesa com Pessoal</a:t>
            </a:r>
          </a:p>
          <a:p>
            <a:pPr algn="ctr" eaLnBrk="1" hangingPunct="1">
              <a:defRPr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referente ao 1º Quadrimestre de 2017 </a:t>
            </a:r>
          </a:p>
        </p:txBody>
      </p:sp>
      <p:sp>
        <p:nvSpPr>
          <p:cNvPr id="83972" name="Text Box 31"/>
          <p:cNvSpPr txBox="1">
            <a:spLocks noChangeArrowheads="1"/>
          </p:cNvSpPr>
          <p:nvPr/>
        </p:nvSpPr>
        <p:spPr bwMode="auto">
          <a:xfrm>
            <a:off x="7786688" y="6215063"/>
            <a:ext cx="7159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500" b="1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Voltar</a:t>
            </a:r>
            <a:endParaRPr lang="pt-BR" altLang="pt-BR" sz="1500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83973" name="Imagem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464ADA59-C71D-40D9-BA45-1E58FDFB5B0E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3333750"/>
          <a:ext cx="1600200" cy="1905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3976" name="Image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7588" y="2133600"/>
            <a:ext cx="71548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2484438" y="2420938"/>
            <a:ext cx="3111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altLang="pt-BR" sz="2800" b="1">
                <a:solidFill>
                  <a:srgbClr val="006600"/>
                </a:solidFill>
                <a:latin typeface="Arial" charset="0"/>
                <a:hlinkClick r:id="rId3" action="ppaction://hlinksldjump"/>
              </a:rPr>
              <a:t>Artigo 212 da CF </a:t>
            </a:r>
            <a:endParaRPr lang="pt-BR" altLang="pt-BR" sz="28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6019" name="Text Box 9"/>
          <p:cNvSpPr txBox="1">
            <a:spLocks noChangeArrowheads="1"/>
          </p:cNvSpPr>
          <p:nvPr/>
        </p:nvSpPr>
        <p:spPr bwMode="auto">
          <a:xfrm>
            <a:off x="1000125" y="979488"/>
            <a:ext cx="7286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4400" b="1">
                <a:solidFill>
                  <a:srgbClr val="006600"/>
                </a:solidFill>
                <a:latin typeface="Arial" charset="0"/>
              </a:rPr>
              <a:t>Gasto com a Educação</a:t>
            </a:r>
          </a:p>
        </p:txBody>
      </p:sp>
      <p:sp>
        <p:nvSpPr>
          <p:cNvPr id="86020" name="Rectangle 10"/>
          <p:cNvSpPr>
            <a:spLocks noChangeArrowheads="1"/>
          </p:cNvSpPr>
          <p:nvPr/>
        </p:nvSpPr>
        <p:spPr bwMode="auto">
          <a:xfrm>
            <a:off x="6804025" y="5589588"/>
            <a:ext cx="979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pt-BR" altLang="pt-BR"/>
              <a:t>AÇÕES</a:t>
            </a:r>
          </a:p>
        </p:txBody>
      </p:sp>
      <p:sp>
        <p:nvSpPr>
          <p:cNvPr id="86021" name="CaixaDeTexto 7"/>
          <p:cNvSpPr txBox="1">
            <a:spLocks noChangeArrowheads="1"/>
          </p:cNvSpPr>
          <p:nvPr/>
        </p:nvSpPr>
        <p:spPr bwMode="auto">
          <a:xfrm>
            <a:off x="4767263" y="4799013"/>
            <a:ext cx="2786062" cy="369887"/>
          </a:xfrm>
          <a:prstGeom prst="rect">
            <a:avLst/>
          </a:prstGeom>
          <a:solidFill>
            <a:srgbClr val="108A2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u="sng">
                <a:solidFill>
                  <a:srgbClr val="006600"/>
                </a:solidFill>
                <a:hlinkClick r:id="rId4" action="ppaction://hlinksldjump"/>
              </a:rPr>
              <a:t>Índice da Educação</a:t>
            </a:r>
            <a:endParaRPr lang="pt-BR" altLang="pt-BR" u="sng">
              <a:solidFill>
                <a:srgbClr val="006600"/>
              </a:solidFill>
            </a:endParaRPr>
          </a:p>
        </p:txBody>
      </p:sp>
      <p:pic>
        <p:nvPicPr>
          <p:cNvPr id="86022" name="Imagem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288" y="163513"/>
            <a:ext cx="87836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7146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Imagem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081463"/>
            <a:ext cx="3181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786B4615-E87E-401C-A28C-ED41CE6CF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6463" y="1847850"/>
            <a:ext cx="7556500" cy="4371975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</a:rPr>
              <a:t>Art.. 212. A União aplicará, anualmente, nunca menos de dezoito e os Estados, o Distrito Federal e os Municípios 25% (vinte e cinco por cento), no mínimo, da receita resultante de impostos, compreendida a proveniente de transferências, na manutenção e desenvolvimento do ensino. </a:t>
            </a:r>
          </a:p>
        </p:txBody>
      </p:sp>
      <p:sp>
        <p:nvSpPr>
          <p:cNvPr id="88067" name="Text Box 3"/>
          <p:cNvSpPr>
            <a:spLocks noGrp="1"/>
          </p:cNvSpPr>
          <p:nvPr>
            <p:ph type="title"/>
          </p:nvPr>
        </p:nvSpPr>
        <p:spPr>
          <a:xfrm>
            <a:off x="611188" y="908050"/>
            <a:ext cx="8208962" cy="731838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0"/>
              </a:spcBef>
            </a:pPr>
            <a:r>
              <a:rPr lang="pt-BR" altLang="pt-BR" sz="2800" b="1" smtClean="0">
                <a:solidFill>
                  <a:srgbClr val="006600"/>
                </a:solidFill>
              </a:rPr>
              <a:t>Despesas com Manutenção e Desenvolvimento do Ensino</a:t>
            </a:r>
            <a:endParaRPr lang="en-US" altLang="pt-BR" sz="2400" b="1" smtClean="0">
              <a:solidFill>
                <a:srgbClr val="006600"/>
              </a:solidFill>
            </a:endParaRPr>
          </a:p>
        </p:txBody>
      </p:sp>
      <p:sp>
        <p:nvSpPr>
          <p:cNvPr id="8806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6021388"/>
            <a:ext cx="9032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altLang="pt-BR" sz="2000" b="1">
                <a:latin typeface="Arial" charset="0"/>
                <a:hlinkClick r:id="rId4" action="ppaction://hlinksldjump"/>
              </a:rPr>
              <a:t>Voltar</a:t>
            </a:r>
            <a:endParaRPr lang="pt-BR" altLang="pt-BR" sz="2000" b="1">
              <a:latin typeface="Arial" charset="0"/>
            </a:endParaRPr>
          </a:p>
        </p:txBody>
      </p:sp>
      <p:pic>
        <p:nvPicPr>
          <p:cNvPr id="88069" name="Imagem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xmlns="" id="{5B58CE9A-CDA9-4B11-B206-5F18412899B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57238" y="981075"/>
            <a:ext cx="7558087" cy="1006475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100" b="1" dirty="0">
                <a:solidFill>
                  <a:srgbClr val="006600"/>
                </a:solidFill>
              </a:rPr>
              <a:t>DOS GASTOS COM REMUNERAÇÃO DOS PROFISSIONAIS DO MAGISTÉRIO</a:t>
            </a:r>
            <a:r>
              <a:rPr lang="pt-BR" sz="2100" dirty="0">
                <a:solidFill>
                  <a:srgbClr val="CE1102"/>
                </a:solidFill>
              </a:rPr>
              <a:t/>
            </a:r>
            <a:br>
              <a:rPr lang="pt-BR" sz="2100" dirty="0">
                <a:solidFill>
                  <a:srgbClr val="CE1102"/>
                </a:solidFill>
              </a:rPr>
            </a:br>
            <a:endParaRPr lang="en-US" sz="2100" dirty="0">
              <a:solidFill>
                <a:srgbClr val="CE1102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539750" y="2433638"/>
            <a:ext cx="79930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altLang="pt-BR" sz="3200" b="1">
                <a:solidFill>
                  <a:srgbClr val="006600"/>
                </a:solidFill>
                <a:latin typeface="Arial" charset="0"/>
                <a:hlinkClick r:id="rId3" action="ppaction://hlinksldjump"/>
              </a:rPr>
              <a:t>(</a:t>
            </a:r>
            <a:r>
              <a:rPr lang="pt-BR" altLang="pt-BR" b="1">
                <a:solidFill>
                  <a:srgbClr val="006600"/>
                </a:solidFill>
                <a:hlinkClick r:id="rId3" action="ppaction://hlinksldjump"/>
              </a:rPr>
              <a:t>Emenda Constitucional nº. 53, Medida Provisória nº. 339 e a Resolução nº. 1251/07</a:t>
            </a:r>
            <a:r>
              <a:rPr lang="en-US" altLang="pt-BR" sz="3200" b="1">
                <a:solidFill>
                  <a:srgbClr val="006600"/>
                </a:solidFill>
                <a:latin typeface="Arial" charset="0"/>
                <a:hlinkClick r:id="rId3" action="ppaction://hlinksldjump"/>
              </a:rPr>
              <a:t>)</a:t>
            </a:r>
            <a:endParaRPr lang="pt-BR" altLang="pt-BR" sz="32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90116" name="Text Box 4">
            <a:hlinkClick r:id="rId4" action="ppaction://hlinkpres?slideindex=1&amp;slidetitle= ESPORTE E LASER"/>
          </p:cNvPr>
          <p:cNvSpPr txBox="1">
            <a:spLocks noChangeArrowheads="1"/>
          </p:cNvSpPr>
          <p:nvPr/>
        </p:nvSpPr>
        <p:spPr bwMode="auto">
          <a:xfrm>
            <a:off x="1042988" y="4457700"/>
            <a:ext cx="3770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3200" b="1">
                <a:solidFill>
                  <a:schemeClr val="hlink"/>
                </a:solidFill>
                <a:latin typeface="Arial" charset="0"/>
                <a:hlinkClick r:id="rId5" action="ppaction://hlinksldjump"/>
              </a:rPr>
              <a:t>Índice do </a:t>
            </a:r>
            <a:r>
              <a:rPr lang="pt-BR" altLang="pt-BR" sz="3200" b="1">
                <a:solidFill>
                  <a:srgbClr val="006600"/>
                </a:solidFill>
                <a:latin typeface="Arial" charset="0"/>
                <a:hlinkClick r:id="rId5" action="ppaction://hlinksldjump"/>
              </a:rPr>
              <a:t>FUNDEB</a:t>
            </a:r>
            <a:endParaRPr lang="pt-BR" altLang="pt-BR" sz="32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90117" name="Imagem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Imagem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3684588"/>
            <a:ext cx="27368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/>
          </p:cNvSpPr>
          <p:nvPr>
            <p:ph idx="1"/>
          </p:nvPr>
        </p:nvSpPr>
        <p:spPr>
          <a:xfrm>
            <a:off x="428625" y="2060575"/>
            <a:ext cx="8213725" cy="44005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altLang="pt-BR" sz="2600" smtClean="0">
                <a:solidFill>
                  <a:srgbClr val="763D04"/>
                </a:solidFill>
              </a:rPr>
              <a:t>	 É obrigatório a aplicação mínima de 60% das receitas proveniente do Fundo incluído a complementação da União, quando for o caso, na remuneração dos profissionais do magistério da Educação Básica em efetivo exercício na rede pública, incluindo-se os encargos sociais decorrentes dessa remuneração.</a:t>
            </a:r>
          </a:p>
        </p:txBody>
      </p:sp>
      <p:sp>
        <p:nvSpPr>
          <p:cNvPr id="92163" name="Text Box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0"/>
              </a:spcBef>
            </a:pPr>
            <a:r>
              <a:rPr lang="pt-BR" altLang="pt-BR" sz="2100" b="1" smtClean="0">
                <a:solidFill>
                  <a:srgbClr val="006600"/>
                </a:solidFill>
              </a:rPr>
              <a:t>DOS GASTOS COM REMUNERAÇÃO DOS PROFISSIONAIS DO MAGISTÉRIO</a:t>
            </a:r>
            <a:r>
              <a:rPr lang="pt-BR" altLang="pt-BR" sz="1600" b="1" smtClean="0">
                <a:solidFill>
                  <a:srgbClr val="006600"/>
                </a:solidFill>
              </a:rPr>
              <a:t/>
            </a:r>
            <a:br>
              <a:rPr lang="pt-BR" altLang="pt-BR" sz="1600" b="1" smtClean="0">
                <a:solidFill>
                  <a:srgbClr val="006600"/>
                </a:solidFill>
              </a:rPr>
            </a:br>
            <a:r>
              <a:rPr lang="pt-BR" altLang="pt-BR" sz="1600" b="1" smtClean="0">
                <a:solidFill>
                  <a:srgbClr val="006600"/>
                </a:solidFill>
              </a:rPr>
              <a:t> ( Emenda Constitucional nº. 53, Medida Provisória nº. 339 e a Resolução nº. 1251/07</a:t>
            </a:r>
            <a:r>
              <a:rPr lang="en-US" altLang="pt-BR" sz="1600" b="1" smtClean="0">
                <a:solidFill>
                  <a:srgbClr val="006600"/>
                </a:solidFill>
              </a:rPr>
              <a:t>)</a:t>
            </a:r>
            <a:r>
              <a:rPr lang="en-US" altLang="pt-BR" sz="2100" b="1" smtClean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948488" y="6165850"/>
            <a:ext cx="9032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altLang="pt-BR" sz="2000" b="1">
                <a:solidFill>
                  <a:schemeClr val="hlink"/>
                </a:solidFill>
                <a:latin typeface="Arial" charset="0"/>
                <a:hlinkClick r:id="rId3" action="ppaction://hlinksldjump"/>
              </a:rPr>
              <a:t>Voltar</a:t>
            </a:r>
            <a:endParaRPr lang="pt-BR" altLang="pt-BR" sz="2000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92165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68313" y="944563"/>
            <a:ext cx="8280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CE1102"/>
                </a:solidFill>
                <a:latin typeface="Arial" charset="0"/>
              </a:rPr>
              <a:t>DA APLICAÇÃO MÍNIMA EM EDUCAÇÃO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CE1102"/>
                </a:solidFill>
                <a:latin typeface="Arial" charset="0"/>
              </a:rPr>
              <a:t> </a:t>
            </a:r>
            <a:r>
              <a:rPr lang="pt-BR" altLang="pt-BR" sz="2400" b="1">
                <a:solidFill>
                  <a:srgbClr val="CE1102"/>
                </a:solidFill>
                <a:latin typeface="Arial" charset="0"/>
                <a:hlinkClick r:id="rId2" action="ppaction://hlinksldjump"/>
              </a:rPr>
              <a:t>ART. 212 CF.</a:t>
            </a:r>
            <a:endParaRPr lang="en-US" altLang="pt-BR" sz="2400" b="1">
              <a:solidFill>
                <a:srgbClr val="CE1102"/>
              </a:solidFill>
              <a:latin typeface="Arial" charset="0"/>
            </a:endParaRPr>
          </a:p>
        </p:txBody>
      </p:sp>
      <p:sp>
        <p:nvSpPr>
          <p:cNvPr id="94211" name="AutoShape 2"/>
          <p:cNvSpPr>
            <a:spLocks noChangeAspect="1" noChangeArrowheads="1" noTextEdit="1"/>
          </p:cNvSpPr>
          <p:nvPr/>
        </p:nvSpPr>
        <p:spPr bwMode="auto">
          <a:xfrm>
            <a:off x="641350" y="2347913"/>
            <a:ext cx="79343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4212" name="Group 3"/>
          <p:cNvGrpSpPr>
            <a:grpSpLocks noChangeAspect="1"/>
          </p:cNvGrpSpPr>
          <p:nvPr/>
        </p:nvGrpSpPr>
        <p:grpSpPr bwMode="auto">
          <a:xfrm>
            <a:off x="536575" y="2490788"/>
            <a:ext cx="8086725" cy="3476625"/>
            <a:chOff x="-11" y="0"/>
            <a:chExt cx="849" cy="365"/>
          </a:xfrm>
        </p:grpSpPr>
        <p:sp>
          <p:nvSpPr>
            <p:cNvPr id="133" name="AutoShape 2">
              <a:extLst>
                <a:ext uri="{FF2B5EF4-FFF2-40B4-BE49-F238E27FC236}">
                  <a16:creationId xmlns:a16="http://schemas.microsoft.com/office/drawing/2014/main" xmlns="" id="{F10B0655-772C-457B-8628-E3F30BA741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1"/>
              <a:ext cx="83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Rectangle 4">
              <a:extLst>
                <a:ext uri="{FF2B5EF4-FFF2-40B4-BE49-F238E27FC236}">
                  <a16:creationId xmlns:a16="http://schemas.microsoft.com/office/drawing/2014/main" xmlns="" id="{DA711F04-A8CB-4C68-8E2E-4FAACC516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1"/>
              <a:ext cx="534" cy="2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Rectangle 5">
              <a:extLst>
                <a:ext uri="{FF2B5EF4-FFF2-40B4-BE49-F238E27FC236}">
                  <a16:creationId xmlns:a16="http://schemas.microsoft.com/office/drawing/2014/main" xmlns="" id="{CBCC1C7C-5363-4EA3-8A20-5A93C4653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"/>
              <a:ext cx="300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Rectangle 6">
              <a:extLst>
                <a:ext uri="{FF2B5EF4-FFF2-40B4-BE49-F238E27FC236}">
                  <a16:creationId xmlns:a16="http://schemas.microsoft.com/office/drawing/2014/main" xmlns="" id="{D4656C06-D42F-4AC9-ABB5-CE6C498CF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" y="30"/>
              <a:ext cx="833" cy="26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Rectangle 7">
              <a:extLst>
                <a:ext uri="{FF2B5EF4-FFF2-40B4-BE49-F238E27FC236}">
                  <a16:creationId xmlns:a16="http://schemas.microsoft.com/office/drawing/2014/main" xmlns="" id="{D211EBFB-A4BA-4165-9F68-34FB0CD94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79"/>
              <a:ext cx="833" cy="2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xmlns="" id="{82E01430-72FB-40DA-ABF6-E45E9F9F4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130"/>
              <a:ext cx="833" cy="2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Rectangle 9">
              <a:extLst>
                <a:ext uri="{FF2B5EF4-FFF2-40B4-BE49-F238E27FC236}">
                  <a16:creationId xmlns:a16="http://schemas.microsoft.com/office/drawing/2014/main" xmlns="" id="{3D447342-B9CD-45DD-BCC8-678987E09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182"/>
              <a:ext cx="833" cy="2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Rectangle 10">
              <a:extLst>
                <a:ext uri="{FF2B5EF4-FFF2-40B4-BE49-F238E27FC236}">
                  <a16:creationId xmlns:a16="http://schemas.microsoft.com/office/drawing/2014/main" xmlns="" id="{A00F845C-9F9F-44C7-9EB8-910662D67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8"/>
              <a:ext cx="833" cy="2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Rectangle 11">
              <a:extLst>
                <a:ext uri="{FF2B5EF4-FFF2-40B4-BE49-F238E27FC236}">
                  <a16:creationId xmlns:a16="http://schemas.microsoft.com/office/drawing/2014/main" xmlns="" id="{8471CEBA-2343-4E47-B8C1-6DE58AE4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87"/>
              <a:ext cx="833" cy="26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Line 12">
              <a:extLst>
                <a:ext uri="{FF2B5EF4-FFF2-40B4-BE49-F238E27FC236}">
                  <a16:creationId xmlns:a16="http://schemas.microsoft.com/office/drawing/2014/main" xmlns="" id="{6ABEB1E2-14E9-434E-8577-CF3F32879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313"/>
              <a:ext cx="6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Rectangle 13">
              <a:extLst>
                <a:ext uri="{FF2B5EF4-FFF2-40B4-BE49-F238E27FC236}">
                  <a16:creationId xmlns:a16="http://schemas.microsoft.com/office/drawing/2014/main" xmlns="" id="{3A3518FD-A746-4B9A-82C8-5F527E6FA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313"/>
              <a:ext cx="6" cy="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Line 14">
              <a:extLst>
                <a:ext uri="{FF2B5EF4-FFF2-40B4-BE49-F238E27FC236}">
                  <a16:creationId xmlns:a16="http://schemas.microsoft.com/office/drawing/2014/main" xmlns="" id="{FABD0DA7-E149-4AA0-8A04-21754AFCF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314"/>
              <a:ext cx="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Rectangle 15">
              <a:extLst>
                <a:ext uri="{FF2B5EF4-FFF2-40B4-BE49-F238E27FC236}">
                  <a16:creationId xmlns:a16="http://schemas.microsoft.com/office/drawing/2014/main" xmlns="" id="{B9EA52CF-87F5-4080-B631-B576787C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314"/>
              <a:ext cx="5" cy="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Line 16">
              <a:extLst>
                <a:ext uri="{FF2B5EF4-FFF2-40B4-BE49-F238E27FC236}">
                  <a16:creationId xmlns:a16="http://schemas.microsoft.com/office/drawing/2014/main" xmlns="" id="{EFF46EBE-6541-424E-93F2-FFE65AA14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" y="316"/>
              <a:ext cx="3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Rectangle 17">
              <a:extLst>
                <a:ext uri="{FF2B5EF4-FFF2-40B4-BE49-F238E27FC236}">
                  <a16:creationId xmlns:a16="http://schemas.microsoft.com/office/drawing/2014/main" xmlns="" id="{1F5EFD3F-C668-40D6-8859-171FE7212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" y="316"/>
              <a:ext cx="3" cy="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Line 18">
              <a:extLst>
                <a:ext uri="{FF2B5EF4-FFF2-40B4-BE49-F238E27FC236}">
                  <a16:creationId xmlns:a16="http://schemas.microsoft.com/office/drawing/2014/main" xmlns="" id="{BC2E0609-DBBD-4310-AA85-38101CEF3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" y="317"/>
              <a:ext cx="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Rectangle 19">
              <a:extLst>
                <a:ext uri="{FF2B5EF4-FFF2-40B4-BE49-F238E27FC236}">
                  <a16:creationId xmlns:a16="http://schemas.microsoft.com/office/drawing/2014/main" xmlns="" id="{35EF934C-2BBE-4077-8340-9501B7B7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" y="317"/>
              <a:ext cx="2" cy="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Line 20">
              <a:extLst>
                <a:ext uri="{FF2B5EF4-FFF2-40B4-BE49-F238E27FC236}">
                  <a16:creationId xmlns:a16="http://schemas.microsoft.com/office/drawing/2014/main" xmlns="" id="{7B416911-F543-42D2-A8AE-4E2223003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318"/>
              <a:ext cx="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Rectangle 21">
              <a:extLst>
                <a:ext uri="{FF2B5EF4-FFF2-40B4-BE49-F238E27FC236}">
                  <a16:creationId xmlns:a16="http://schemas.microsoft.com/office/drawing/2014/main" xmlns="" id="{51EE62C7-6588-4D6C-B9BD-F969A4D04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18"/>
              <a:ext cx="1" cy="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Rectangle 22">
              <a:extLst>
                <a:ext uri="{FF2B5EF4-FFF2-40B4-BE49-F238E27FC236}">
                  <a16:creationId xmlns:a16="http://schemas.microsoft.com/office/drawing/2014/main" xmlns="" id="{7A0FE73B-32B6-4BFB-A7F6-4DEE98746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37"/>
              <a:ext cx="833" cy="2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Rectangle 23">
              <a:extLst>
                <a:ext uri="{FF2B5EF4-FFF2-40B4-BE49-F238E27FC236}">
                  <a16:creationId xmlns:a16="http://schemas.microsoft.com/office/drawing/2014/main" xmlns="" id="{0CD2F3E1-24F0-45D0-AEF6-1FA9D1B30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4"/>
              <a:ext cx="415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MEMORIA DE CALCULO PARA A APLICAÇÃO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4" name="Rectangle 24">
              <a:extLst>
                <a:ext uri="{FF2B5EF4-FFF2-40B4-BE49-F238E27FC236}">
                  <a16:creationId xmlns:a16="http://schemas.microsoft.com/office/drawing/2014/main" xmlns="" id="{815D3574-6187-43F8-AE7F-52C8C83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4"/>
              <a:ext cx="63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TOTAL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5" name="Rectangle 25">
              <a:extLst>
                <a:ext uri="{FF2B5EF4-FFF2-40B4-BE49-F238E27FC236}">
                  <a16:creationId xmlns:a16="http://schemas.microsoft.com/office/drawing/2014/main" xmlns="" id="{9EBA38C2-3475-4FD2-882D-7083EB985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30"/>
              <a:ext cx="50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Minimo de (25%) das Receitas Proprias e de Transferências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6" name="Rectangle 26">
              <a:extLst>
                <a:ext uri="{FF2B5EF4-FFF2-40B4-BE49-F238E27FC236}">
                  <a16:creationId xmlns:a16="http://schemas.microsoft.com/office/drawing/2014/main" xmlns="" id="{4833D7DC-31B5-4D5B-8474-A1DE8A119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7"/>
              <a:ext cx="11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1.667.421,72</a:t>
              </a:r>
              <a:endParaRPr lang="pt-BR" sz="1000" b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7" name="Rectangle 27">
              <a:extLst>
                <a:ext uri="{FF2B5EF4-FFF2-40B4-BE49-F238E27FC236}">
                  <a16:creationId xmlns:a16="http://schemas.microsoft.com/office/drawing/2014/main" xmlns="" id="{E6500787-5B7F-4C01-8D40-18BE8E871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8"/>
              <a:ext cx="22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         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8" name="Rectangle 28">
              <a:extLst>
                <a:ext uri="{FF2B5EF4-FFF2-40B4-BE49-F238E27FC236}">
                  <a16:creationId xmlns:a16="http://schemas.microsoft.com/office/drawing/2014/main" xmlns="" id="{6CBA4C69-EEC3-4D4E-A1F2-FED509516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" y="30"/>
              <a:ext cx="5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9" name="Rectangle 29">
              <a:extLst>
                <a:ext uri="{FF2B5EF4-FFF2-40B4-BE49-F238E27FC236}">
                  <a16:creationId xmlns:a16="http://schemas.microsoft.com/office/drawing/2014/main" xmlns="" id="{AA3CACEC-2E90-4B38-AEC2-4BB41D1A1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56"/>
              <a:ext cx="332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Ganho nas Transferências do FUNDEB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0" name="Rectangle 30">
              <a:extLst>
                <a:ext uri="{FF2B5EF4-FFF2-40B4-BE49-F238E27FC236}">
                  <a16:creationId xmlns:a16="http://schemas.microsoft.com/office/drawing/2014/main" xmlns="" id="{3E850F51-D284-4091-BE38-EB610AA75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56"/>
              <a:ext cx="11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3.893.450,34</a:t>
              </a:r>
              <a:endParaRPr lang="pt-BR" sz="1000" b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1" name="Rectangle 31">
              <a:extLst>
                <a:ext uri="{FF2B5EF4-FFF2-40B4-BE49-F238E27FC236}">
                  <a16:creationId xmlns:a16="http://schemas.microsoft.com/office/drawing/2014/main" xmlns="" id="{52F33050-9F27-43BA-81C1-031876663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56"/>
              <a:ext cx="209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       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2" name="Rectangle 32">
              <a:extLst>
                <a:ext uri="{FF2B5EF4-FFF2-40B4-BE49-F238E27FC236}">
                  <a16:creationId xmlns:a16="http://schemas.microsoft.com/office/drawing/2014/main" xmlns="" id="{D269216B-645D-4F5D-9AC3-A2E56DD89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" y="56"/>
              <a:ext cx="5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3" name="Rectangle 33">
              <a:extLst>
                <a:ext uri="{FF2B5EF4-FFF2-40B4-BE49-F238E27FC236}">
                  <a16:creationId xmlns:a16="http://schemas.microsoft.com/office/drawing/2014/main" xmlns="" id="{F53D79ED-6BEE-4490-BF93-823758B6C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81"/>
              <a:ext cx="452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Total de Despesas a serem aplicadas na educação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4" name="Rectangle 34">
              <a:extLst>
                <a:ext uri="{FF2B5EF4-FFF2-40B4-BE49-F238E27FC236}">
                  <a16:creationId xmlns:a16="http://schemas.microsoft.com/office/drawing/2014/main" xmlns="" id="{EF30815C-48D1-4460-8F2A-5A357D1D1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79"/>
              <a:ext cx="11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4.299.785,27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5" name="Rectangle 35">
              <a:extLst>
                <a:ext uri="{FF2B5EF4-FFF2-40B4-BE49-F238E27FC236}">
                  <a16:creationId xmlns:a16="http://schemas.microsoft.com/office/drawing/2014/main" xmlns="" id="{E3B328B1-80D5-41E6-9492-CCF1FD403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81"/>
              <a:ext cx="177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6" name="Rectangle 36">
              <a:extLst>
                <a:ext uri="{FF2B5EF4-FFF2-40B4-BE49-F238E27FC236}">
                  <a16:creationId xmlns:a16="http://schemas.microsoft.com/office/drawing/2014/main" xmlns="" id="{95C78494-611F-4827-8833-BC01B47E1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" y="81"/>
              <a:ext cx="5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xmlns="" id="{7EF642B9-6A0A-4453-95E2-2C35B97BF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131"/>
              <a:ext cx="397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Minimo de (60%) para aplicação do FUNDEB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8" name="Rectangle 38">
              <a:extLst>
                <a:ext uri="{FF2B5EF4-FFF2-40B4-BE49-F238E27FC236}">
                  <a16:creationId xmlns:a16="http://schemas.microsoft.com/office/drawing/2014/main" xmlns="" id="{2066D8AF-FFE6-472E-BD89-629BD3134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131"/>
              <a:ext cx="138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2.347.724,20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9" name="Rectangle 39">
              <a:extLst>
                <a:ext uri="{FF2B5EF4-FFF2-40B4-BE49-F238E27FC236}">
                  <a16:creationId xmlns:a16="http://schemas.microsoft.com/office/drawing/2014/main" xmlns="" id="{5A9DF6A0-ED11-4C50-88F4-309C5326C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106"/>
              <a:ext cx="22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         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0" name="Rectangle 40">
              <a:extLst>
                <a:ext uri="{FF2B5EF4-FFF2-40B4-BE49-F238E27FC236}">
                  <a16:creationId xmlns:a16="http://schemas.microsoft.com/office/drawing/2014/main" xmlns="" id="{93B7F377-5E82-465F-AE61-33B6E3F8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" y="106"/>
              <a:ext cx="5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1" name="Rectangle 41">
              <a:extLst>
                <a:ext uri="{FF2B5EF4-FFF2-40B4-BE49-F238E27FC236}">
                  <a16:creationId xmlns:a16="http://schemas.microsoft.com/office/drawing/2014/main" xmlns="" id="{57EF8304-8FFF-4342-93FC-E9A5FAC7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185"/>
              <a:ext cx="503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INDICES DE APLICAÇÃO EM EDUCAÇÃO BÁSICA(25%)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2" name="Rectangle 42">
              <a:extLst>
                <a:ext uri="{FF2B5EF4-FFF2-40B4-BE49-F238E27FC236}">
                  <a16:creationId xmlns:a16="http://schemas.microsoft.com/office/drawing/2014/main" xmlns="" id="{4EA24818-2A0B-4079-995E-3581D7BA2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85"/>
              <a:ext cx="63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TOTAL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3" name="Rectangle 43">
              <a:extLst>
                <a:ext uri="{FF2B5EF4-FFF2-40B4-BE49-F238E27FC236}">
                  <a16:creationId xmlns:a16="http://schemas.microsoft.com/office/drawing/2014/main" xmlns="" id="{BC035E7A-9329-4664-9FD2-8685D949A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210"/>
              <a:ext cx="32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(%) de Aplicação em Educação 25%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4" name="Rectangle 44">
              <a:extLst>
                <a:ext uri="{FF2B5EF4-FFF2-40B4-BE49-F238E27FC236}">
                  <a16:creationId xmlns:a16="http://schemas.microsoft.com/office/drawing/2014/main" xmlns="" id="{9F893B09-A187-49C4-9806-9254E155C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10"/>
              <a:ext cx="64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FF0000"/>
                  </a:solidFill>
                  <a:latin typeface="Arial" pitchFamily="34" charset="0"/>
                </a:rPr>
                <a:t>24,46%</a:t>
              </a:r>
            </a:p>
          </p:txBody>
        </p:sp>
        <p:sp>
          <p:nvSpPr>
            <p:cNvPr id="175" name="Rectangle 45">
              <a:extLst>
                <a:ext uri="{FF2B5EF4-FFF2-40B4-BE49-F238E27FC236}">
                  <a16:creationId xmlns:a16="http://schemas.microsoft.com/office/drawing/2014/main" xmlns="" id="{E9842E8D-C1AA-4BD9-BAB0-C41F34876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" y="237"/>
              <a:ext cx="222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DÉFICIT APURADO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6" name="Rectangle 46">
              <a:extLst>
                <a:ext uri="{FF2B5EF4-FFF2-40B4-BE49-F238E27FC236}">
                  <a16:creationId xmlns:a16="http://schemas.microsoft.com/office/drawing/2014/main" xmlns="" id="{F793F155-D7DA-40C4-8C71-5D550E357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" y="236"/>
              <a:ext cx="94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112.218,46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7" name="Rectangle 47">
              <a:extLst>
                <a:ext uri="{FF2B5EF4-FFF2-40B4-BE49-F238E27FC236}">
                  <a16:creationId xmlns:a16="http://schemas.microsoft.com/office/drawing/2014/main" xmlns="" id="{84AD7FA5-4435-4068-ACE5-EA8EC9443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36"/>
              <a:ext cx="215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        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8" name="Rectangle 48">
              <a:extLst>
                <a:ext uri="{FF2B5EF4-FFF2-40B4-BE49-F238E27FC236}">
                  <a16:creationId xmlns:a16="http://schemas.microsoft.com/office/drawing/2014/main" xmlns="" id="{5C9FE182-32C1-4F35-8A3E-168ECA8F5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236"/>
              <a:ext cx="0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9" name="Rectangle 49">
              <a:extLst>
                <a:ext uri="{FF2B5EF4-FFF2-40B4-BE49-F238E27FC236}">
                  <a16:creationId xmlns:a16="http://schemas.microsoft.com/office/drawing/2014/main" xmlns="" id="{319947B8-0B46-4D2D-9D84-418B68A41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289"/>
              <a:ext cx="38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INDICES DE APLICAÇÃO DO FUNDEB 60%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0" name="Rectangle 50">
              <a:extLst>
                <a:ext uri="{FF2B5EF4-FFF2-40B4-BE49-F238E27FC236}">
                  <a16:creationId xmlns:a16="http://schemas.microsoft.com/office/drawing/2014/main" xmlns="" id="{858FCE93-CE9E-47AB-A498-0A6174FF4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289"/>
              <a:ext cx="63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TOTAL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1" name="Rectangle 51">
              <a:extLst>
                <a:ext uri="{FF2B5EF4-FFF2-40B4-BE49-F238E27FC236}">
                  <a16:creationId xmlns:a16="http://schemas.microsoft.com/office/drawing/2014/main" xmlns="" id="{3A5F4CB2-2B34-45A8-99D3-B340C569E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314"/>
              <a:ext cx="306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(%) de Aplicação do FUNDEB 60%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2" name="Rectangle 52">
              <a:extLst>
                <a:ext uri="{FF2B5EF4-FFF2-40B4-BE49-F238E27FC236}">
                  <a16:creationId xmlns:a16="http://schemas.microsoft.com/office/drawing/2014/main" xmlns="" id="{64B2BEEC-EEF4-4382-BFCA-81CC5A772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14"/>
              <a:ext cx="64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72,03%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4" name="Rectangle 54">
              <a:extLst>
                <a:ext uri="{FF2B5EF4-FFF2-40B4-BE49-F238E27FC236}">
                  <a16:creationId xmlns:a16="http://schemas.microsoft.com/office/drawing/2014/main" xmlns="" id="{E16E4A3A-29FC-4813-B43F-FD08A66E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334"/>
              <a:ext cx="133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470.777,38</a:t>
              </a:r>
            </a:p>
          </p:txBody>
        </p:sp>
        <p:sp>
          <p:nvSpPr>
            <p:cNvPr id="185" name="Rectangle 55">
              <a:extLst>
                <a:ext uri="{FF2B5EF4-FFF2-40B4-BE49-F238E27FC236}">
                  <a16:creationId xmlns:a16="http://schemas.microsoft.com/office/drawing/2014/main" xmlns="" id="{5AF87348-765E-4161-AFCC-11D41FC5E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340"/>
              <a:ext cx="198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    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6" name="Rectangle 56">
              <a:extLst>
                <a:ext uri="{FF2B5EF4-FFF2-40B4-BE49-F238E27FC236}">
                  <a16:creationId xmlns:a16="http://schemas.microsoft.com/office/drawing/2014/main" xmlns="" id="{7F04E85E-85BE-4AED-AD0F-D0BD2E22C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340"/>
              <a:ext cx="5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7" name="Line 57">
              <a:extLst>
                <a:ext uri="{FF2B5EF4-FFF2-40B4-BE49-F238E27FC236}">
                  <a16:creationId xmlns:a16="http://schemas.microsoft.com/office/drawing/2014/main" xmlns="" id="{39D66285-27D3-47B0-8B07-2502758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" y="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Rectangle 58">
              <a:extLst>
                <a:ext uri="{FF2B5EF4-FFF2-40B4-BE49-F238E27FC236}">
                  <a16:creationId xmlns:a16="http://schemas.microsoft.com/office/drawing/2014/main" xmlns="" id="{C41D3926-17AF-40F2-A8A9-546EA3C50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Line 59">
              <a:extLst>
                <a:ext uri="{FF2B5EF4-FFF2-40B4-BE49-F238E27FC236}">
                  <a16:creationId xmlns:a16="http://schemas.microsoft.com/office/drawing/2014/main" xmlns="" id="{B0D28EEF-2436-4FA5-AECC-8905869BD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" y="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Rectangle 60">
              <a:extLst>
                <a:ext uri="{FF2B5EF4-FFF2-40B4-BE49-F238E27FC236}">
                  <a16:creationId xmlns:a16="http://schemas.microsoft.com/office/drawing/2014/main" xmlns="" id="{BF62085D-380A-401A-9A79-EEB6FC9F4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0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Rectangle 61">
              <a:extLst>
                <a:ext uri="{FF2B5EF4-FFF2-40B4-BE49-F238E27FC236}">
                  <a16:creationId xmlns:a16="http://schemas.microsoft.com/office/drawing/2014/main" xmlns="" id="{46351409-A085-41E9-9B37-41EA0DEC5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0"/>
              <a:ext cx="83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Line 62">
              <a:extLst>
                <a:ext uri="{FF2B5EF4-FFF2-40B4-BE49-F238E27FC236}">
                  <a16:creationId xmlns:a16="http://schemas.microsoft.com/office/drawing/2014/main" xmlns="" id="{371380B9-9ACF-4D13-9693-0AC22F3A5E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" y="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3" name="Rectangle 63">
              <a:extLst>
                <a:ext uri="{FF2B5EF4-FFF2-40B4-BE49-F238E27FC236}">
                  <a16:creationId xmlns:a16="http://schemas.microsoft.com/office/drawing/2014/main" xmlns="" id="{263E730D-D96D-47CA-BF84-36D3AF68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0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Line 64">
              <a:extLst>
                <a:ext uri="{FF2B5EF4-FFF2-40B4-BE49-F238E27FC236}">
                  <a16:creationId xmlns:a16="http://schemas.microsoft.com/office/drawing/2014/main" xmlns="" id="{ED832294-44B7-4F61-92AD-DD1D99A62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28"/>
              <a:ext cx="5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5" name="Rectangle 65">
              <a:extLst>
                <a:ext uri="{FF2B5EF4-FFF2-40B4-BE49-F238E27FC236}">
                  <a16:creationId xmlns:a16="http://schemas.microsoft.com/office/drawing/2014/main" xmlns="" id="{96CB83D0-47A5-4695-BA88-27D62DE5E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28"/>
              <a:ext cx="53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6" name="Rectangle 66">
              <a:extLst>
                <a:ext uri="{FF2B5EF4-FFF2-40B4-BE49-F238E27FC236}">
                  <a16:creationId xmlns:a16="http://schemas.microsoft.com/office/drawing/2014/main" xmlns="" id="{0469BFCC-FEAB-41F5-B406-08AB4F1A2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26"/>
              <a:ext cx="2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7" name="Rectangle 67">
              <a:extLst>
                <a:ext uri="{FF2B5EF4-FFF2-40B4-BE49-F238E27FC236}">
                  <a16:creationId xmlns:a16="http://schemas.microsoft.com/office/drawing/2014/main" xmlns="" id="{717CCC20-4B54-4834-A338-9AB72BB7D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156"/>
              <a:ext cx="2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" name="Line 68">
              <a:extLst>
                <a:ext uri="{FF2B5EF4-FFF2-40B4-BE49-F238E27FC236}">
                  <a16:creationId xmlns:a16="http://schemas.microsoft.com/office/drawing/2014/main" xmlns="" id="{28BC6C12-3875-4327-ABB9-4617401E8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182"/>
              <a:ext cx="5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9" name="Rectangle 69">
              <a:extLst>
                <a:ext uri="{FF2B5EF4-FFF2-40B4-BE49-F238E27FC236}">
                  <a16:creationId xmlns:a16="http://schemas.microsoft.com/office/drawing/2014/main" xmlns="" id="{E4A436EC-E2F9-42CA-AFB5-749FFDCE9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182"/>
              <a:ext cx="53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0" name="Rectangle 70">
              <a:extLst>
                <a:ext uri="{FF2B5EF4-FFF2-40B4-BE49-F238E27FC236}">
                  <a16:creationId xmlns:a16="http://schemas.microsoft.com/office/drawing/2014/main" xmlns="" id="{9275973F-91B5-4A14-8FEB-EBBF83BBA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181"/>
              <a:ext cx="2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1" name="Line 71">
              <a:extLst>
                <a:ext uri="{FF2B5EF4-FFF2-40B4-BE49-F238E27FC236}">
                  <a16:creationId xmlns:a16="http://schemas.microsoft.com/office/drawing/2014/main" xmlns="" id="{E75C03A8-0185-48C2-A73F-2541FCBEE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208"/>
              <a:ext cx="5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2" name="Rectangle 72">
              <a:extLst>
                <a:ext uri="{FF2B5EF4-FFF2-40B4-BE49-F238E27FC236}">
                  <a16:creationId xmlns:a16="http://schemas.microsoft.com/office/drawing/2014/main" xmlns="" id="{84DC0592-D3FC-4199-AC15-4B7797156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208"/>
              <a:ext cx="53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" name="Rectangle 73">
              <a:extLst>
                <a:ext uri="{FF2B5EF4-FFF2-40B4-BE49-F238E27FC236}">
                  <a16:creationId xmlns:a16="http://schemas.microsoft.com/office/drawing/2014/main" xmlns="" id="{8C97AF59-9F3A-4382-828B-48639163A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259"/>
              <a:ext cx="29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" name="Line 74">
              <a:extLst>
                <a:ext uri="{FF2B5EF4-FFF2-40B4-BE49-F238E27FC236}">
                  <a16:creationId xmlns:a16="http://schemas.microsoft.com/office/drawing/2014/main" xmlns="" id="{F0A39BFE-5D71-409C-8BF0-3132A5564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287"/>
              <a:ext cx="5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Rectangle 75">
              <a:extLst>
                <a:ext uri="{FF2B5EF4-FFF2-40B4-BE49-F238E27FC236}">
                  <a16:creationId xmlns:a16="http://schemas.microsoft.com/office/drawing/2014/main" xmlns="" id="{2C56F3D2-F11D-4CBD-9C32-5D263B7DB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287"/>
              <a:ext cx="53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" name="Rectangle 76">
              <a:extLst>
                <a:ext uri="{FF2B5EF4-FFF2-40B4-BE49-F238E27FC236}">
                  <a16:creationId xmlns:a16="http://schemas.microsoft.com/office/drawing/2014/main" xmlns="" id="{F86A3D03-6FD1-42DA-A0C1-28087DEBC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285"/>
              <a:ext cx="2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" name="Line 77">
              <a:extLst>
                <a:ext uri="{FF2B5EF4-FFF2-40B4-BE49-F238E27FC236}">
                  <a16:creationId xmlns:a16="http://schemas.microsoft.com/office/drawing/2014/main" xmlns="" id="{8496887E-E8CE-4AA9-9EBC-CAE6F5B15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312"/>
              <a:ext cx="5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" name="Rectangle 78">
              <a:extLst>
                <a:ext uri="{FF2B5EF4-FFF2-40B4-BE49-F238E27FC236}">
                  <a16:creationId xmlns:a16="http://schemas.microsoft.com/office/drawing/2014/main" xmlns="" id="{A3E69571-08C3-4D0D-ACB8-12FC27ADC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312"/>
              <a:ext cx="53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9" name="Rectangle 79">
              <a:extLst>
                <a:ext uri="{FF2B5EF4-FFF2-40B4-BE49-F238E27FC236}">
                  <a16:creationId xmlns:a16="http://schemas.microsoft.com/office/drawing/2014/main" xmlns="" id="{8F1BEA76-DB09-4197-BA30-C13BAD355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" cy="3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0" name="Rectangle 80">
              <a:extLst>
                <a:ext uri="{FF2B5EF4-FFF2-40B4-BE49-F238E27FC236}">
                  <a16:creationId xmlns:a16="http://schemas.microsoft.com/office/drawing/2014/main" xmlns="" id="{7426EC9C-6337-4C5F-9072-C65FE3D3A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2"/>
              <a:ext cx="2" cy="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1" name="Rectangle 81">
              <a:extLst>
                <a:ext uri="{FF2B5EF4-FFF2-40B4-BE49-F238E27FC236}">
                  <a16:creationId xmlns:a16="http://schemas.microsoft.com/office/drawing/2014/main" xmlns="" id="{B08FED95-EE39-4393-B0DF-5D72C780E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361"/>
              <a:ext cx="83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2" name="Rectangle 82">
              <a:extLst>
                <a:ext uri="{FF2B5EF4-FFF2-40B4-BE49-F238E27FC236}">
                  <a16:creationId xmlns:a16="http://schemas.microsoft.com/office/drawing/2014/main" xmlns="" id="{A680986E-BC66-48BB-A126-51B17651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2"/>
              <a:ext cx="2" cy="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Line 83">
              <a:extLst>
                <a:ext uri="{FF2B5EF4-FFF2-40B4-BE49-F238E27FC236}">
                  <a16:creationId xmlns:a16="http://schemas.microsoft.com/office/drawing/2014/main" xmlns="" id="{66E78111-5909-4013-A2E7-F50026990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6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4" name="Rectangle 84">
              <a:extLst>
                <a:ext uri="{FF2B5EF4-FFF2-40B4-BE49-F238E27FC236}">
                  <a16:creationId xmlns:a16="http://schemas.microsoft.com/office/drawing/2014/main" xmlns="" id="{BEB486D5-ADE7-4821-87CF-8DCFF58E0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64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5" name="Line 85">
              <a:extLst>
                <a:ext uri="{FF2B5EF4-FFF2-40B4-BE49-F238E27FC236}">
                  <a16:creationId xmlns:a16="http://schemas.microsoft.com/office/drawing/2014/main" xmlns="" id="{F1471BA8-508A-4A79-8BF4-7C7733235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" y="36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Rectangle 86">
              <a:extLst>
                <a:ext uri="{FF2B5EF4-FFF2-40B4-BE49-F238E27FC236}">
                  <a16:creationId xmlns:a16="http://schemas.microsoft.com/office/drawing/2014/main" xmlns="" id="{8AC3AC34-05A2-4689-AE52-C9E0DE0CE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364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7" name="Line 87">
              <a:extLst>
                <a:ext uri="{FF2B5EF4-FFF2-40B4-BE49-F238E27FC236}">
                  <a16:creationId xmlns:a16="http://schemas.microsoft.com/office/drawing/2014/main" xmlns="" id="{053A4C51-2ABC-404B-B15F-159035A26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" y="36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8" name="Rectangle 88">
              <a:extLst>
                <a:ext uri="{FF2B5EF4-FFF2-40B4-BE49-F238E27FC236}">
                  <a16:creationId xmlns:a16="http://schemas.microsoft.com/office/drawing/2014/main" xmlns="" id="{B1553F83-5C48-4068-9FCC-07B81D97A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364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9" name="Line 89">
              <a:extLst>
                <a:ext uri="{FF2B5EF4-FFF2-40B4-BE49-F238E27FC236}">
                  <a16:creationId xmlns:a16="http://schemas.microsoft.com/office/drawing/2014/main" xmlns="" id="{F47AB5E7-2D92-4764-8DAE-FF63F4CC0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0" name="Rectangle 90">
              <a:extLst>
                <a:ext uri="{FF2B5EF4-FFF2-40B4-BE49-F238E27FC236}">
                  <a16:creationId xmlns:a16="http://schemas.microsoft.com/office/drawing/2014/main" xmlns="" id="{98CDDF63-BAD0-4748-9C21-9BF0B6F51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Line 91">
              <a:extLst>
                <a:ext uri="{FF2B5EF4-FFF2-40B4-BE49-F238E27FC236}">
                  <a16:creationId xmlns:a16="http://schemas.microsoft.com/office/drawing/2014/main" xmlns="" id="{486182FB-EACA-48AE-9E64-160FC7903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2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2" name="Rectangle 92">
              <a:extLst>
                <a:ext uri="{FF2B5EF4-FFF2-40B4-BE49-F238E27FC236}">
                  <a16:creationId xmlns:a16="http://schemas.microsoft.com/office/drawing/2014/main" xmlns="" id="{9192B6FC-57A8-43DF-B0A0-931019761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28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3" name="Line 93">
              <a:extLst>
                <a:ext uri="{FF2B5EF4-FFF2-40B4-BE49-F238E27FC236}">
                  <a16:creationId xmlns:a16="http://schemas.microsoft.com/office/drawing/2014/main" xmlns="" id="{5DB3CF19-6781-4953-96FC-28D9CAC9B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5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4" name="Rectangle 94">
              <a:extLst>
                <a:ext uri="{FF2B5EF4-FFF2-40B4-BE49-F238E27FC236}">
                  <a16:creationId xmlns:a16="http://schemas.microsoft.com/office/drawing/2014/main" xmlns="" id="{B7938A89-770F-4BE1-A516-5123AE026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53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" name="Line 95">
              <a:extLst>
                <a:ext uri="{FF2B5EF4-FFF2-40B4-BE49-F238E27FC236}">
                  <a16:creationId xmlns:a16="http://schemas.microsoft.com/office/drawing/2014/main" xmlns="" id="{D728A430-98FA-47B9-BEEA-8DDA8A0A3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7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6" name="Rectangle 96">
              <a:extLst>
                <a:ext uri="{FF2B5EF4-FFF2-40B4-BE49-F238E27FC236}">
                  <a16:creationId xmlns:a16="http://schemas.microsoft.com/office/drawing/2014/main" xmlns="" id="{296A1591-7D28-468E-AD4C-3B6DB5E78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78"/>
              <a:ext cx="1" cy="2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7" name="Line 97">
              <a:extLst>
                <a:ext uri="{FF2B5EF4-FFF2-40B4-BE49-F238E27FC236}">
                  <a16:creationId xmlns:a16="http://schemas.microsoft.com/office/drawing/2014/main" xmlns="" id="{0FF06F23-8F0F-478F-921A-CF6223B30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0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8" name="Rectangle 98">
              <a:extLst>
                <a:ext uri="{FF2B5EF4-FFF2-40B4-BE49-F238E27FC236}">
                  <a16:creationId xmlns:a16="http://schemas.microsoft.com/office/drawing/2014/main" xmlns="" id="{088CBBD7-3377-43E4-94FD-7234C269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04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9" name="Line 99">
              <a:extLst>
                <a:ext uri="{FF2B5EF4-FFF2-40B4-BE49-F238E27FC236}">
                  <a16:creationId xmlns:a16="http://schemas.microsoft.com/office/drawing/2014/main" xmlns="" id="{2571C61A-00AA-4817-BA88-51B7BFD8F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3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0" name="Rectangle 100">
              <a:extLst>
                <a:ext uri="{FF2B5EF4-FFF2-40B4-BE49-F238E27FC236}">
                  <a16:creationId xmlns:a16="http://schemas.microsoft.com/office/drawing/2014/main" xmlns="" id="{4845F38D-CEC2-4830-B312-5393E410B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30"/>
              <a:ext cx="1" cy="2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1" name="Line 101">
              <a:extLst>
                <a:ext uri="{FF2B5EF4-FFF2-40B4-BE49-F238E27FC236}">
                  <a16:creationId xmlns:a16="http://schemas.microsoft.com/office/drawing/2014/main" xmlns="" id="{5157270D-FDE6-4068-B815-DD42D5932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5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2" name="Rectangle 102">
              <a:extLst>
                <a:ext uri="{FF2B5EF4-FFF2-40B4-BE49-F238E27FC236}">
                  <a16:creationId xmlns:a16="http://schemas.microsoft.com/office/drawing/2014/main" xmlns="" id="{5A1F7C5A-C31D-46C6-8E4E-6DF9296B6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56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Line 103">
              <a:extLst>
                <a:ext uri="{FF2B5EF4-FFF2-40B4-BE49-F238E27FC236}">
                  <a16:creationId xmlns:a16="http://schemas.microsoft.com/office/drawing/2014/main" xmlns="" id="{173D1067-DCAC-44D2-8D44-DF061AB93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8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4" name="Rectangle 104">
              <a:extLst>
                <a:ext uri="{FF2B5EF4-FFF2-40B4-BE49-F238E27FC236}">
                  <a16:creationId xmlns:a16="http://schemas.microsoft.com/office/drawing/2014/main" xmlns="" id="{772832BF-7D2A-415C-888A-7B97FD005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82"/>
              <a:ext cx="1" cy="2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Line 105">
              <a:extLst>
                <a:ext uri="{FF2B5EF4-FFF2-40B4-BE49-F238E27FC236}">
                  <a16:creationId xmlns:a16="http://schemas.microsoft.com/office/drawing/2014/main" xmlns="" id="{24D6DD25-6BF9-4586-B2BF-03FAF1DC4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20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Rectangle 106">
              <a:extLst>
                <a:ext uri="{FF2B5EF4-FFF2-40B4-BE49-F238E27FC236}">
                  <a16:creationId xmlns:a16="http://schemas.microsoft.com/office/drawing/2014/main" xmlns="" id="{1A0558E7-EE79-4C04-B610-29CD85A9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208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7" name="Line 107">
              <a:extLst>
                <a:ext uri="{FF2B5EF4-FFF2-40B4-BE49-F238E27FC236}">
                  <a16:creationId xmlns:a16="http://schemas.microsoft.com/office/drawing/2014/main" xmlns="" id="{691E578D-63AC-4B27-8A08-AC53893A5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23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Rectangle 108">
              <a:extLst>
                <a:ext uri="{FF2B5EF4-FFF2-40B4-BE49-F238E27FC236}">
                  <a16:creationId xmlns:a16="http://schemas.microsoft.com/office/drawing/2014/main" xmlns="" id="{B5998762-BDE9-4EC4-A27C-3C686EDE2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233"/>
              <a:ext cx="1" cy="2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9" name="Line 109">
              <a:extLst>
                <a:ext uri="{FF2B5EF4-FFF2-40B4-BE49-F238E27FC236}">
                  <a16:creationId xmlns:a16="http://schemas.microsoft.com/office/drawing/2014/main" xmlns="" id="{B5480B6C-D76B-4F1B-A94B-91894404C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26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Rectangle 110">
              <a:extLst>
                <a:ext uri="{FF2B5EF4-FFF2-40B4-BE49-F238E27FC236}">
                  <a16:creationId xmlns:a16="http://schemas.microsoft.com/office/drawing/2014/main" xmlns="" id="{A3315CD9-4BEC-4033-A2F3-6311DF08F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260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1" name="Line 111">
              <a:extLst>
                <a:ext uri="{FF2B5EF4-FFF2-40B4-BE49-F238E27FC236}">
                  <a16:creationId xmlns:a16="http://schemas.microsoft.com/office/drawing/2014/main" xmlns="" id="{81D0295F-B510-48B2-B767-AF68988FB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28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2" name="Rectangle 112">
              <a:extLst>
                <a:ext uri="{FF2B5EF4-FFF2-40B4-BE49-F238E27FC236}">
                  <a16:creationId xmlns:a16="http://schemas.microsoft.com/office/drawing/2014/main" xmlns="" id="{F1CC257E-0B2A-48AB-866B-497D75433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287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" name="Line 113">
              <a:extLst>
                <a:ext uri="{FF2B5EF4-FFF2-40B4-BE49-F238E27FC236}">
                  <a16:creationId xmlns:a16="http://schemas.microsoft.com/office/drawing/2014/main" xmlns="" id="{BE1D336B-5709-4D8E-86A1-8927FB3D7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31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Rectangle 114">
              <a:extLst>
                <a:ext uri="{FF2B5EF4-FFF2-40B4-BE49-F238E27FC236}">
                  <a16:creationId xmlns:a16="http://schemas.microsoft.com/office/drawing/2014/main" xmlns="" id="{B6B604BF-80B8-4AA7-8EAD-417609EB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12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Line 115">
              <a:extLst>
                <a:ext uri="{FF2B5EF4-FFF2-40B4-BE49-F238E27FC236}">
                  <a16:creationId xmlns:a16="http://schemas.microsoft.com/office/drawing/2014/main" xmlns="" id="{C088744D-AB64-4E65-91AD-784C63737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33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Rectangle 116">
              <a:extLst>
                <a:ext uri="{FF2B5EF4-FFF2-40B4-BE49-F238E27FC236}">
                  <a16:creationId xmlns:a16="http://schemas.microsoft.com/office/drawing/2014/main" xmlns="" id="{CAA5A9E9-D58F-411E-8A1B-1DF46CDC1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37"/>
              <a:ext cx="1" cy="2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Line 117">
              <a:extLst>
                <a:ext uri="{FF2B5EF4-FFF2-40B4-BE49-F238E27FC236}">
                  <a16:creationId xmlns:a16="http://schemas.microsoft.com/office/drawing/2014/main" xmlns="" id="{745154BC-FCF3-4818-A6F9-E1E2225C5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36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" name="Rectangle 118">
              <a:extLst>
                <a:ext uri="{FF2B5EF4-FFF2-40B4-BE49-F238E27FC236}">
                  <a16:creationId xmlns:a16="http://schemas.microsoft.com/office/drawing/2014/main" xmlns="" id="{C451F90D-B8C3-4B3D-9112-F84369A2D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63"/>
              <a:ext cx="1" cy="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" name="Rectangle 119">
              <a:extLst>
                <a:ext uri="{FF2B5EF4-FFF2-40B4-BE49-F238E27FC236}">
                  <a16:creationId xmlns:a16="http://schemas.microsoft.com/office/drawing/2014/main" xmlns="" id="{7D8DA0FE-7766-4DBB-A010-9AFFB897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" y="360"/>
              <a:ext cx="2" cy="3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" name="Rectangle 120">
              <a:extLst>
                <a:ext uri="{FF2B5EF4-FFF2-40B4-BE49-F238E27FC236}">
                  <a16:creationId xmlns:a16="http://schemas.microsoft.com/office/drawing/2014/main" xmlns="" id="{B6C84AAB-351E-428A-A9A5-14EE3767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61"/>
              <a:ext cx="1" cy="2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" name="Rectangle 121">
              <a:extLst>
                <a:ext uri="{FF2B5EF4-FFF2-40B4-BE49-F238E27FC236}">
                  <a16:creationId xmlns:a16="http://schemas.microsoft.com/office/drawing/2014/main" xmlns="" id="{B75A0D7A-3F34-4728-BFBC-AD7FFC7BF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61"/>
              <a:ext cx="1" cy="2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" name="Rectangle 122">
              <a:extLst>
                <a:ext uri="{FF2B5EF4-FFF2-40B4-BE49-F238E27FC236}">
                  <a16:creationId xmlns:a16="http://schemas.microsoft.com/office/drawing/2014/main" xmlns="" id="{9AB71C98-2E28-458B-8C53-1E20C9CA5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360"/>
              <a:ext cx="3" cy="3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" name="Rectangle 123">
              <a:extLst>
                <a:ext uri="{FF2B5EF4-FFF2-40B4-BE49-F238E27FC236}">
                  <a16:creationId xmlns:a16="http://schemas.microsoft.com/office/drawing/2014/main" xmlns="" id="{30743CB0-D1C4-427B-97D5-7D616A0EF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" y="361"/>
              <a:ext cx="1" cy="2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" name="Rectangle 124">
              <a:extLst>
                <a:ext uri="{FF2B5EF4-FFF2-40B4-BE49-F238E27FC236}">
                  <a16:creationId xmlns:a16="http://schemas.microsoft.com/office/drawing/2014/main" xmlns="" id="{281369C4-ABEE-4048-ABA8-083073873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" y="361"/>
              <a:ext cx="1" cy="2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5" name="Rectangle 125">
              <a:extLst>
                <a:ext uri="{FF2B5EF4-FFF2-40B4-BE49-F238E27FC236}">
                  <a16:creationId xmlns:a16="http://schemas.microsoft.com/office/drawing/2014/main" xmlns="" id="{76AC4788-3D9A-4D40-A102-2A59217F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" y="358"/>
              <a:ext cx="2" cy="2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Rectangle 126">
              <a:extLst>
                <a:ext uri="{FF2B5EF4-FFF2-40B4-BE49-F238E27FC236}">
                  <a16:creationId xmlns:a16="http://schemas.microsoft.com/office/drawing/2014/main" xmlns="" id="{ED2E818A-635F-4C17-975C-3D34A3DB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59"/>
              <a:ext cx="1" cy="1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Rectangle 127">
              <a:extLst>
                <a:ext uri="{FF2B5EF4-FFF2-40B4-BE49-F238E27FC236}">
                  <a16:creationId xmlns:a16="http://schemas.microsoft.com/office/drawing/2014/main" xmlns="" id="{7AE56F85-91E3-4380-91EB-BC8801E6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59"/>
              <a:ext cx="1" cy="1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8" name="Rectangle 34">
              <a:extLst>
                <a:ext uri="{FF2B5EF4-FFF2-40B4-BE49-F238E27FC236}">
                  <a16:creationId xmlns:a16="http://schemas.microsoft.com/office/drawing/2014/main" xmlns="" id="{B5C34983-38DF-44C4-A17D-491DFA0E7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04"/>
              <a:ext cx="94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386.911,61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59" name="Rectangle 33">
              <a:extLst>
                <a:ext uri="{FF2B5EF4-FFF2-40B4-BE49-F238E27FC236}">
                  <a16:creationId xmlns:a16="http://schemas.microsoft.com/office/drawing/2014/main" xmlns="" id="{88FC7700-0CC8-4F2F-8F26-9156F2ECB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107"/>
              <a:ext cx="502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Valor Minimo a Aplicar em Educação com Rec. Proprios</a:t>
              </a:r>
              <a:endParaRPr lang="pt-BR" sz="10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32" name="Rectangle 45">
              <a:extLst>
                <a:ext uri="{FF2B5EF4-FFF2-40B4-BE49-F238E27FC236}">
                  <a16:creationId xmlns:a16="http://schemas.microsoft.com/office/drawing/2014/main" xmlns="" id="{4EA9CDAD-B569-4470-BA4B-0208E8CA3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" y="340"/>
              <a:ext cx="257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SUPERÁVIT APURADO</a:t>
              </a:r>
              <a:endParaRPr lang="pt-BR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68313" y="944563"/>
            <a:ext cx="828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006600"/>
                </a:solidFill>
                <a:latin typeface="Arial" charset="0"/>
              </a:rPr>
              <a:t>DA APLICAÇÃO MÍNIMA EM EDUCAÇÃO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pt-BR" altLang="pt-BR" sz="2400" b="1">
                <a:solidFill>
                  <a:srgbClr val="006600"/>
                </a:solidFill>
                <a:latin typeface="Arial" charset="0"/>
                <a:hlinkClick r:id="rId3" action="ppaction://hlinksldjump"/>
              </a:rPr>
              <a:t>ART. 212 CF.</a:t>
            </a:r>
            <a:endParaRPr lang="en-US" altLang="pt-BR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95235" name="Text Box 24"/>
          <p:cNvSpPr txBox="1">
            <a:spLocks noChangeArrowheads="1"/>
          </p:cNvSpPr>
          <p:nvPr/>
        </p:nvSpPr>
        <p:spPr bwMode="auto">
          <a:xfrm>
            <a:off x="7812088" y="623728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Voltar</a:t>
            </a:r>
            <a:endParaRPr lang="pt-BR" altLang="pt-BR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95236" name="Imagem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Imagem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2278063"/>
            <a:ext cx="60848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44513" y="8493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006600"/>
                </a:solidFill>
                <a:latin typeface="Arial" charset="0"/>
              </a:rPr>
              <a:t>DA APLICAÇÃO DO FUNDEB 60%</a:t>
            </a:r>
          </a:p>
        </p:txBody>
      </p:sp>
      <p:sp>
        <p:nvSpPr>
          <p:cNvPr id="97283" name="Text Box 24"/>
          <p:cNvSpPr txBox="1">
            <a:spLocks noChangeArrowheads="1"/>
          </p:cNvSpPr>
          <p:nvPr/>
        </p:nvSpPr>
        <p:spPr bwMode="auto">
          <a:xfrm>
            <a:off x="7812088" y="623728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solidFill>
                  <a:schemeClr val="hlink"/>
                </a:solidFill>
                <a:latin typeface="Arial" charset="0"/>
                <a:hlinkClick r:id="rId3" action="ppaction://hlinksldjump"/>
              </a:rPr>
              <a:t>Voltar</a:t>
            </a:r>
            <a:endParaRPr lang="pt-BR" altLang="pt-BR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97284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Imagem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016125"/>
            <a:ext cx="68405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539750" y="836613"/>
            <a:ext cx="7777163" cy="1101725"/>
          </a:xfrm>
        </p:spPr>
        <p:txBody>
          <a:bodyPr lIns="92075" tIns="46038" rIns="92075" bIns="46038"/>
          <a:lstStyle/>
          <a:p>
            <a:pPr eaLnBrk="1" hangingPunct="1"/>
            <a:r>
              <a:rPr lang="pt-BR" altLang="pt-BR" b="1" smtClean="0">
                <a:solidFill>
                  <a:srgbClr val="006600"/>
                </a:solidFill>
              </a:rPr>
              <a:t>Das despesas com Saúde</a:t>
            </a: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2051050" y="4868863"/>
            <a:ext cx="304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3200" b="1">
                <a:latin typeface="Arial" charset="0"/>
                <a:hlinkClick r:id="" action="ppaction://noaction"/>
              </a:rPr>
              <a:t>Índice</a:t>
            </a:r>
            <a:r>
              <a:rPr lang="pt-BR" altLang="pt-BR" sz="3200" b="1">
                <a:latin typeface="Times New Roman" pitchFamily="18" charset="0"/>
                <a:hlinkClick r:id="" action="ppaction://noaction"/>
              </a:rPr>
              <a:t> da Saúde</a:t>
            </a:r>
            <a:endParaRPr lang="pt-BR" altLang="pt-BR" sz="3200" b="1">
              <a:latin typeface="Times New Roman" pitchFamily="18" charset="0"/>
            </a:endParaRP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3132138" y="2379663"/>
            <a:ext cx="56165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pt-BR" sz="2800" b="1">
                <a:latin typeface="Arial" charset="0"/>
                <a:hlinkClick r:id="rId3" action="ppaction://hlinksldjump"/>
              </a:rPr>
              <a:t>Conf. EC 29  e Resolução TCM 1064/05, art 9º</a:t>
            </a:r>
            <a:endParaRPr lang="pt-BR" altLang="pt-BR" sz="2800" b="1">
              <a:latin typeface="Arial" charset="0"/>
            </a:endParaRPr>
          </a:p>
        </p:txBody>
      </p:sp>
      <p:pic>
        <p:nvPicPr>
          <p:cNvPr id="99333" name="Picture 7" descr="enfermeir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852738"/>
            <a:ext cx="216058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Rectangle 8"/>
          <p:cNvSpPr>
            <a:spLocks noChangeArrowheads="1"/>
          </p:cNvSpPr>
          <p:nvPr/>
        </p:nvSpPr>
        <p:spPr bwMode="auto">
          <a:xfrm>
            <a:off x="2195513" y="5805488"/>
            <a:ext cx="979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pt-BR" altLang="pt-BR"/>
              <a:t>AÇÕES</a:t>
            </a:r>
          </a:p>
        </p:txBody>
      </p:sp>
      <p:pic>
        <p:nvPicPr>
          <p:cNvPr id="99335" name="Imagem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8913" y="40862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5C323AF5-77CA-40F9-8113-B44DE982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3800" b="1" dirty="0">
                <a:solidFill>
                  <a:schemeClr val="accent6">
                    <a:lumMod val="75000"/>
                  </a:schemeClr>
                </a:solidFill>
              </a:rPr>
              <a:t>Demonstrar e avaliar o cumprimento das metas fiscais no 1º Quadrimestre de 2017, conforme disposto no § 4º do artigo 9º da Lei de Responsabilidade Fiscal, assim redigido: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006600"/>
                </a:solidFill>
              </a:rPr>
              <a:t>“ Até o final dos meses de </a:t>
            </a:r>
            <a:r>
              <a:rPr lang="pt-BR" u="sng" dirty="0">
                <a:solidFill>
                  <a:srgbClr val="006600"/>
                </a:solidFill>
              </a:rPr>
              <a:t>maio</a:t>
            </a:r>
            <a:r>
              <a:rPr lang="pt-BR" dirty="0">
                <a:solidFill>
                  <a:srgbClr val="006600"/>
                </a:solidFill>
              </a:rPr>
              <a:t>, setembro e fevereiro, o Poder Executivo demonstrará e avaliará o cumprimento das metas fiscais de cada quadrimestre, em audiência pública na comissão referida no § 1º do art.166 da Constituição ou equivalente nas Casas Legislativas estaduais e municipais”.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9C8FBBD-A44A-415F-AB50-75FB953F8F2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  <a:alpha val="68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>
                <a:solidFill>
                  <a:srgbClr val="006600"/>
                </a:solidFill>
              </a:rPr>
              <a:t>OBJETIVOS DA AUDIÊNCIA PÚBLICA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>
            <a:extLst>
              <a:ext uri="{FF2B5EF4-FFF2-40B4-BE49-F238E27FC236}">
                <a16:creationId xmlns:a16="http://schemas.microsoft.com/office/drawing/2014/main" xmlns="" id="{E260BC69-AFFE-4FEC-85A2-EDFE39233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2133600"/>
            <a:ext cx="8751888" cy="3959225"/>
          </a:xfrm>
        </p:spPr>
        <p:txBody>
          <a:bodyPr rtlCol="0">
            <a:normAutofit fontScale="92500" lnSpcReduction="20000"/>
          </a:bodyPr>
          <a:lstStyle/>
          <a:p>
            <a:pPr marL="609600" indent="-609600" algn="just" eaLnBrk="1" fontAlgn="auto" hangingPunct="1">
              <a:spcAft>
                <a:spcPts val="0"/>
              </a:spcAft>
              <a:defRPr/>
            </a:pPr>
            <a:r>
              <a:rPr lang="pt-BR" sz="1900" b="1" dirty="0">
                <a:solidFill>
                  <a:schemeClr val="accent6">
                    <a:lumMod val="50000"/>
                  </a:schemeClr>
                </a:solidFill>
              </a:rPr>
              <a:t>Art.. 9º. Até o momento em que vierem a ser estabelecidos novos índices percentuais por Lei Complementar à Constituição Federal, conforme prevê o § 3º do art. 198 dessa Carta, os municípios deverão aplicar, anualmente, em ações e serviços públicos de saúde, no mínimo, 15% (quinze por cento) do produto da arrecadação das seguintes receitas, resultantes de impostos e provenientes de transferências:</a:t>
            </a:r>
          </a:p>
          <a:p>
            <a:pPr marL="609600" indent="-609600" algn="just" eaLnBrk="1" fontAlgn="auto" hangingPunct="1">
              <a:lnSpc>
                <a:spcPts val="300"/>
              </a:lnSpc>
              <a:spcAft>
                <a:spcPts val="0"/>
              </a:spcAft>
              <a:defRPr/>
            </a:pPr>
            <a:endParaRPr lang="pt-BR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90600" lvl="1" indent="-519113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	I - impostos de competência dos municípios: ISS, IPTU, ITBI, IRRF;</a:t>
            </a:r>
          </a:p>
          <a:p>
            <a:pPr marL="990600" lvl="1" indent="-519113" algn="just" eaLnBrk="1" fontAlgn="auto" hangingPunct="1">
              <a:lnSpc>
                <a:spcPts val="7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 algn="just" eaLnBrk="1" fontAlgn="auto" hangingPunct="1">
              <a:spcAft>
                <a:spcPts val="0"/>
              </a:spcAft>
              <a:defRPr/>
            </a:pPr>
            <a:r>
              <a:rPr lang="pt-BR" sz="1900" b="1" dirty="0">
                <a:solidFill>
                  <a:schemeClr val="accent6">
                    <a:lumMod val="50000"/>
                  </a:schemeClr>
                </a:solidFill>
              </a:rPr>
              <a:t>	 II - transferências pela União: Quota Parte do FPM, Quota Parte do ITR, Quota Parte da Lei Complementar nº 87/96 (Lei Kandir Ref. ICMS Desoneração) – ICMS (Art.. 158 CF/1998);</a:t>
            </a:r>
          </a:p>
          <a:p>
            <a:pPr marL="609600" indent="-609600" algn="just" eaLnBrk="1" fontAlgn="auto" hangingPunct="1">
              <a:lnSpc>
                <a:spcPts val="700"/>
              </a:lnSpc>
              <a:spcAft>
                <a:spcPts val="0"/>
              </a:spcAft>
              <a:defRPr/>
            </a:pPr>
            <a:endParaRPr lang="pt-BR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 algn="just" eaLnBrk="1" fontAlgn="auto" hangingPunct="1">
              <a:spcAft>
                <a:spcPts val="0"/>
              </a:spcAft>
              <a:defRPr/>
            </a:pPr>
            <a:r>
              <a:rPr lang="pt-BR" sz="1900" b="1" dirty="0">
                <a:solidFill>
                  <a:schemeClr val="accent6">
                    <a:lumMod val="50000"/>
                  </a:schemeClr>
                </a:solidFill>
              </a:rPr>
              <a:t>	III - transferências pelo Estado: Quota Parte do ICMS, Quota Parte do IPVA, Quota Parte do IPI exportação;</a:t>
            </a:r>
          </a:p>
          <a:p>
            <a:pPr marL="609600" indent="-609600" algn="just" eaLnBrk="1" fontAlgn="auto" hangingPunct="1">
              <a:lnSpc>
                <a:spcPts val="700"/>
              </a:lnSpc>
              <a:spcAft>
                <a:spcPts val="0"/>
              </a:spcAft>
              <a:defRPr/>
            </a:pPr>
            <a:endParaRPr lang="pt-BR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 algn="just" eaLnBrk="1" fontAlgn="auto" hangingPunct="1">
              <a:spcAft>
                <a:spcPts val="0"/>
              </a:spcAft>
              <a:defRPr/>
            </a:pPr>
            <a:r>
              <a:rPr lang="pt-BR" sz="1900" b="1" dirty="0">
                <a:solidFill>
                  <a:schemeClr val="accent6">
                    <a:lumMod val="50000"/>
                  </a:schemeClr>
                </a:solidFill>
              </a:rPr>
              <a:t>	IV - outras receitas decorrentes da cobrança  da Dívida Ativa Tributária de Impostos, Multas, Juros de Mora e Correção Monetária.</a:t>
            </a:r>
          </a:p>
        </p:txBody>
      </p:sp>
      <p:sp>
        <p:nvSpPr>
          <p:cNvPr id="101379" name="Text Box 2"/>
          <p:cNvSpPr>
            <a:spLocks noGrp="1"/>
          </p:cNvSpPr>
          <p:nvPr>
            <p:ph type="title"/>
          </p:nvPr>
        </p:nvSpPr>
        <p:spPr>
          <a:xfrm>
            <a:off x="900113" y="735013"/>
            <a:ext cx="7775575" cy="576262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0"/>
              </a:spcBef>
            </a:pPr>
            <a:r>
              <a:rPr lang="pt-BR" altLang="pt-BR" sz="2800" b="1" smtClean="0">
                <a:solidFill>
                  <a:srgbClr val="006600"/>
                </a:solidFill>
              </a:rPr>
              <a:t>DA APLICAÇÃO MÍNIMA EM AÇÕES DA SAÚDE</a:t>
            </a:r>
            <a:r>
              <a:rPr lang="en-US" altLang="pt-BR" sz="2800" b="1" smtClean="0">
                <a:solidFill>
                  <a:srgbClr val="006600"/>
                </a:solidFill>
              </a:rPr>
              <a:t>  </a:t>
            </a:r>
          </a:p>
        </p:txBody>
      </p:sp>
      <p:sp>
        <p:nvSpPr>
          <p:cNvPr id="1013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56550" y="6461125"/>
            <a:ext cx="903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altLang="pt-BR" sz="2000" b="1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Voltar</a:t>
            </a:r>
            <a:endParaRPr lang="pt-BR" altLang="pt-BR" sz="2000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01381" name="Imagem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06400" y="1268413"/>
            <a:ext cx="83534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006600"/>
                </a:solidFill>
                <a:latin typeface="Arial" charset="0"/>
              </a:rPr>
              <a:t>DA APLICAÇÃO MÍNIMA EM AÇÕES DA SAÚDE</a:t>
            </a:r>
            <a:r>
              <a:rPr lang="en-US" altLang="pt-BR" sz="2400">
                <a:solidFill>
                  <a:srgbClr val="006600"/>
                </a:solidFill>
                <a:latin typeface="Arial" charset="0"/>
              </a:rPr>
              <a:t>  </a:t>
            </a:r>
            <a:r>
              <a:rPr lang="en-US" altLang="pt-BR">
                <a:solidFill>
                  <a:srgbClr val="006600"/>
                </a:solidFill>
                <a:latin typeface="Arial" charset="0"/>
              </a:rPr>
              <a:t>(Conf. EC 29  e Resolução TCM 1064/05, art 9º)</a:t>
            </a:r>
          </a:p>
        </p:txBody>
      </p:sp>
      <p:sp>
        <p:nvSpPr>
          <p:cNvPr id="103427" name="Text Box 21"/>
          <p:cNvSpPr txBox="1">
            <a:spLocks noChangeArrowheads="1"/>
          </p:cNvSpPr>
          <p:nvPr/>
        </p:nvSpPr>
        <p:spPr bwMode="auto">
          <a:xfrm>
            <a:off x="7596188" y="623728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AD1F1F"/>
                </a:solidFill>
                <a:latin typeface="Arial" charset="0"/>
                <a:hlinkClick r:id="rId3" action="ppaction://hlinksldjump"/>
              </a:rPr>
              <a:t>Voltar</a:t>
            </a:r>
            <a:endParaRPr lang="pt-BR" altLang="pt-BR" b="1">
              <a:solidFill>
                <a:srgbClr val="AD1F1F"/>
              </a:solidFill>
              <a:latin typeface="Arial" charset="0"/>
            </a:endParaRPr>
          </a:p>
        </p:txBody>
      </p:sp>
      <p:pic>
        <p:nvPicPr>
          <p:cNvPr id="103428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1851825E-074C-43CD-835F-7BEF4D044B07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2781300"/>
          <a:ext cx="7416800" cy="3105150"/>
        </p:xfrm>
        <a:graphic>
          <a:graphicData uri="http://schemas.openxmlformats.org/drawingml/2006/table">
            <a:tbl>
              <a:tblPr/>
              <a:tblGrid>
                <a:gridCol w="568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MEMORIAL DE CALCULO PARA A APLICAÇÃO</a:t>
                      </a: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</a:p>
                    <a:p>
                      <a:pPr algn="ctr" fontAlgn="b"/>
                      <a:endParaRPr lang="pt-BR" sz="1400" b="1" i="0" u="none" strike="noStrike" dirty="0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Mínimo de 15% das Receitas Próprias e de Transferências</a:t>
                      </a:r>
                    </a:p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</a:t>
                      </a:r>
                      <a:r>
                        <a:rPr lang="pt-BR" sz="1400" b="1" u="none" strike="noStrike" dirty="0">
                          <a:effectLst/>
                        </a:rPr>
                        <a:t>  1.000.453,03</a:t>
                      </a:r>
                    </a:p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INDICES DE APLICAÇÃO EM SAÚDE BÁSICA (15%)</a:t>
                      </a:r>
                    </a:p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TOTAL </a:t>
                      </a:r>
                    </a:p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0" u="none" strike="noStrike" dirty="0">
                          <a:effectLst/>
                        </a:rPr>
                        <a:t>Aplicação em Saúde com Recursos Próprios</a:t>
                      </a:r>
                    </a:p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R$ </a:t>
                      </a:r>
                      <a:r>
                        <a:rPr lang="pt-BR" sz="1600" b="1" u="none" strike="noStrike" dirty="0">
                          <a:effectLst/>
                        </a:rPr>
                        <a:t>835.362,34</a:t>
                      </a:r>
                    </a:p>
                    <a:p>
                      <a:pPr algn="l" fontAlgn="b"/>
                      <a:endParaRPr kumimoji="0"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(%) de Aplicação em Saúde com Rec. Próprios</a:t>
                      </a:r>
                    </a:p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12,52%</a:t>
                      </a:r>
                    </a:p>
                    <a:p>
                      <a:pPr algn="ctr" fontAlgn="b"/>
                      <a:endParaRPr lang="pt-BR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83534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006600"/>
                </a:solidFill>
                <a:latin typeface="Arial" charset="0"/>
              </a:rPr>
              <a:t>DA APLICAÇÃO MÍNIMA EM AÇÕES DA SAÚDE</a:t>
            </a:r>
            <a:r>
              <a:rPr lang="en-US" altLang="pt-BR" sz="2400">
                <a:solidFill>
                  <a:srgbClr val="006600"/>
                </a:solidFill>
                <a:latin typeface="Arial" charset="0"/>
              </a:rPr>
              <a:t>  </a:t>
            </a:r>
            <a:r>
              <a:rPr lang="en-US" altLang="pt-BR">
                <a:solidFill>
                  <a:srgbClr val="006600"/>
                </a:solidFill>
                <a:latin typeface="Arial" charset="0"/>
              </a:rPr>
              <a:t>(Conf. EC 29  e Resolução TCM 1064/05, art 9º)</a:t>
            </a:r>
          </a:p>
        </p:txBody>
      </p:sp>
      <p:sp>
        <p:nvSpPr>
          <p:cNvPr id="105475" name="Text Box 21"/>
          <p:cNvSpPr txBox="1">
            <a:spLocks noChangeArrowheads="1"/>
          </p:cNvSpPr>
          <p:nvPr/>
        </p:nvSpPr>
        <p:spPr bwMode="auto">
          <a:xfrm>
            <a:off x="7596188" y="623728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chemeClr val="hlink"/>
                </a:solidFill>
                <a:latin typeface="Arial" charset="0"/>
                <a:hlinkClick r:id="rId3" action="ppaction://hlinksldjump"/>
              </a:rPr>
              <a:t>Voltar</a:t>
            </a:r>
            <a:endParaRPr lang="pt-BR" altLang="pt-BR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05476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163513"/>
            <a:ext cx="8783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Imagem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9038" y="2492375"/>
            <a:ext cx="67659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WordPictureWatermark22989198" descr="mei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9238"/>
            <a:ext cx="9210675" cy="72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75" y="260350"/>
            <a:ext cx="9302750" cy="720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4" name="Rectangle 6"/>
          <p:cNvSpPr>
            <a:spLocks noChangeArrowheads="1"/>
          </p:cNvSpPr>
          <p:nvPr/>
        </p:nvSpPr>
        <p:spPr bwMode="auto">
          <a:xfrm>
            <a:off x="8243888" y="6237288"/>
            <a:ext cx="43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pt-BR" altLang="pt-BR">
                <a:hlinkClick r:id="" action="ppaction://noaction"/>
              </a:rPr>
              <a:t>IR</a:t>
            </a:r>
            <a:endParaRPr lang="pt-BR" altLang="pt-BR"/>
          </a:p>
        </p:txBody>
      </p:sp>
      <p:sp>
        <p:nvSpPr>
          <p:cNvPr id="107525" name="Rectangle 16"/>
          <p:cNvSpPr>
            <a:spLocks noChangeArrowheads="1"/>
          </p:cNvSpPr>
          <p:nvPr/>
        </p:nvSpPr>
        <p:spPr bwMode="auto">
          <a:xfrm>
            <a:off x="1631950" y="2278063"/>
            <a:ext cx="62150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314700" algn="l"/>
              </a:tabLst>
            </a:pPr>
            <a:endParaRPr lang="pt-BR" altLang="pt-BR" sz="1000">
              <a:ea typeface="Times New Roman" pitchFamily="18" charset="0"/>
              <a:cs typeface="Arial" charset="0"/>
            </a:endParaRPr>
          </a:p>
          <a:p>
            <a:pPr algn="ctr">
              <a:tabLst>
                <a:tab pos="3314700" algn="l"/>
              </a:tabLst>
            </a:pPr>
            <a:r>
              <a:rPr lang="pt-BR" altLang="pt-BR" sz="2800" b="1">
                <a:latin typeface="Arial" charset="0"/>
                <a:ea typeface="Times New Roman" pitchFamily="18" charset="0"/>
                <a:cs typeface="Arial" charset="0"/>
              </a:rPr>
              <a:t>Audiência Pública</a:t>
            </a:r>
          </a:p>
          <a:p>
            <a:pPr algn="ctr">
              <a:tabLst>
                <a:tab pos="3314700" algn="l"/>
              </a:tabLst>
            </a:pPr>
            <a:r>
              <a:rPr lang="pt-BR" altLang="pt-BR" b="1" i="1">
                <a:latin typeface="Arial" charset="0"/>
                <a:ea typeface="Times New Roman" pitchFamily="18" charset="0"/>
                <a:cs typeface="Arial" charset="0"/>
              </a:rPr>
              <a:t>Avalia</a:t>
            </a:r>
            <a:r>
              <a:rPr lang="pt-BR" altLang="pt-BR" b="1" i="1">
                <a:ea typeface="Times New Roman" pitchFamily="18" charset="0"/>
                <a:cs typeface="Arial" charset="0"/>
              </a:rPr>
              <a:t>ç</a:t>
            </a:r>
            <a:r>
              <a:rPr lang="pt-BR" altLang="pt-BR" b="1" i="1">
                <a:latin typeface="Arial" charset="0"/>
                <a:ea typeface="Times New Roman" pitchFamily="18" charset="0"/>
                <a:cs typeface="Arial" charset="0"/>
              </a:rPr>
              <a:t>ão do Cumprimento de Metas Fiscais</a:t>
            </a:r>
            <a:endParaRPr lang="pt-BR" altLang="pt-BR" b="1">
              <a:ea typeface="Times New Roman" pitchFamily="18" charset="0"/>
              <a:cs typeface="Arial" charset="0"/>
            </a:endParaRPr>
          </a:p>
          <a:p>
            <a:pPr algn="ctr">
              <a:tabLst>
                <a:tab pos="3314700" algn="l"/>
              </a:tabLst>
            </a:pPr>
            <a:endParaRPr lang="pt-BR" altLang="pt-BR" sz="2000" b="1" i="1"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tabLst>
                <a:tab pos="3314700" algn="l"/>
              </a:tabLst>
            </a:pPr>
            <a:r>
              <a:rPr lang="pt-BR" altLang="pt-BR" sz="2000" b="1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1º</a:t>
            </a:r>
            <a:r>
              <a:rPr lang="pt-BR" altLang="pt-BR" sz="20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 Quadrimestre de 2017</a:t>
            </a:r>
            <a:endParaRPr lang="pt-BR" altLang="pt-BR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3314700" algn="l"/>
              </a:tabLst>
            </a:pPr>
            <a:endParaRPr lang="pt-BR" altLang="pt-BR" i="1"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tabLst>
                <a:tab pos="3314700" algn="l"/>
              </a:tabLst>
            </a:pPr>
            <a:endParaRPr lang="pt-BR" altLang="pt-BR" i="1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7526" name="CaixaDeTexto 6"/>
          <p:cNvSpPr txBox="1">
            <a:spLocks noChangeArrowheads="1"/>
          </p:cNvSpPr>
          <p:nvPr/>
        </p:nvSpPr>
        <p:spPr bwMode="auto">
          <a:xfrm>
            <a:off x="285750" y="4929188"/>
            <a:ext cx="500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/>
              <a:t>DADOS CONTÁBEIS PROVENIENTES DA PREFEITURA MUNICIPAL DE MAIRI.</a:t>
            </a:r>
          </a:p>
        </p:txBody>
      </p:sp>
      <p:pic>
        <p:nvPicPr>
          <p:cNvPr id="107527" name="Imagem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8" y="-25400"/>
            <a:ext cx="91233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CaixaDeTexto 1"/>
          <p:cNvSpPr txBox="1">
            <a:spLocks noChangeArrowheads="1"/>
          </p:cNvSpPr>
          <p:nvPr/>
        </p:nvSpPr>
        <p:spPr bwMode="auto">
          <a:xfrm>
            <a:off x="3635375" y="5157788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538163" y="2997200"/>
            <a:ext cx="8208962" cy="2735263"/>
          </a:xfrm>
        </p:spPr>
        <p:txBody>
          <a:bodyPr/>
          <a:lstStyle/>
          <a:p>
            <a:pPr algn="just" eaLnBrk="1" hangingPunct="1">
              <a:lnSpc>
                <a:spcPts val="3500"/>
              </a:lnSpc>
            </a:pPr>
            <a:r>
              <a:rPr lang="pt-BR" altLang="pt-BR" sz="2600" b="1" smtClean="0">
                <a:solidFill>
                  <a:srgbClr val="755505"/>
                </a:solidFill>
              </a:rPr>
              <a:t>É um dos instrumentos de transparência da gestão fiscal trazidos pela Lei de Responsabilidade Fiscal – LRF, cujo objetivo é envolver a população nos processos de elaboração, averiguação e execução dos planos, lei de diretrizes orçamentárias e orçamentos. </a:t>
            </a:r>
          </a:p>
        </p:txBody>
      </p:sp>
      <p:pic>
        <p:nvPicPr>
          <p:cNvPr id="36867" name="Imagem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0650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125538"/>
            <a:ext cx="751681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762000" y="3141663"/>
            <a:ext cx="7408863" cy="3449637"/>
          </a:xfrm>
        </p:spPr>
        <p:txBody>
          <a:bodyPr/>
          <a:lstStyle/>
          <a:p>
            <a:pPr algn="just" eaLnBrk="1" hangingPunct="1"/>
            <a:r>
              <a:rPr lang="pt-BR" altLang="pt-BR" sz="2800" b="1" smtClean="0">
                <a:solidFill>
                  <a:srgbClr val="006600"/>
                </a:solidFill>
              </a:rPr>
              <a:t>“ Para atender ao disposto no § 4º do art. 9º, assim como os objetivos previstos no §1º do art. 1º da LC 101/00, a saber: “A responsabilidade na gestão fiscal pressupõe a ação planejada e transparente, em que se previnem riscos e corrigem desvios capazes de afetar o equilíbrio das contas públicas...”.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408A560-A544-4686-ADF9-8E20A137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14388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763D04"/>
                </a:solidFill>
              </a:rPr>
              <a:t>PORQUE FAZER  AUDIÊNCIA PÚBLICA? </a:t>
            </a:r>
          </a:p>
        </p:txBody>
      </p:sp>
      <p:pic>
        <p:nvPicPr>
          <p:cNvPr id="38916" name="Imagem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0650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250" y="1773238"/>
            <a:ext cx="2590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0650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35F062F1-6742-4293-8002-FC8A0250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052513"/>
            <a:ext cx="8229600" cy="18669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006600"/>
                </a:solidFill>
                <a:latin typeface="Arial" pitchFamily="34" charset="0"/>
                <a:ea typeface="+mn-ea"/>
                <a:cs typeface="+mn-cs"/>
              </a:rPr>
              <a:t>Qual a realidade do Município de MAIRI até o 1º Quadrimestre de 2017?</a:t>
            </a:r>
            <a:r>
              <a:rPr lang="pt-BR" sz="4000" b="1" dirty="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pt-BR" sz="4000" b="1" dirty="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</a:br>
            <a:endParaRPr lang="pt-BR" dirty="0"/>
          </a:p>
        </p:txBody>
      </p:sp>
      <p:pic>
        <p:nvPicPr>
          <p:cNvPr id="40964" name="Imagem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513138"/>
            <a:ext cx="56165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827088" y="2060575"/>
            <a:ext cx="5181600" cy="4824413"/>
          </a:xfrm>
        </p:spPr>
        <p:txBody>
          <a:bodyPr/>
          <a:lstStyle/>
          <a:p>
            <a:pPr eaLnBrk="1" hangingPunct="1"/>
            <a:r>
              <a:rPr lang="pt-BR" altLang="pt-BR" sz="2600" b="1" i="1" smtClean="0">
                <a:solidFill>
                  <a:srgbClr val="000000"/>
                </a:solidFill>
                <a:latin typeface="Albertus Medium" pitchFamily="34" charset="0"/>
                <a:hlinkClick r:id="rId3" action="ppaction://hlinksldjump"/>
              </a:rPr>
              <a:t>Receita </a:t>
            </a:r>
            <a:endParaRPr lang="pt-BR" altLang="pt-BR" sz="2600" b="1" i="1" smtClean="0">
              <a:solidFill>
                <a:srgbClr val="000000"/>
              </a:solidFill>
              <a:latin typeface="Albertus Medium" pitchFamily="34" charset="0"/>
            </a:endParaRPr>
          </a:p>
          <a:p>
            <a:pPr eaLnBrk="1" hangingPunct="1"/>
            <a:r>
              <a:rPr lang="pt-BR" altLang="pt-BR" sz="2600" b="1" i="1" smtClean="0">
                <a:solidFill>
                  <a:srgbClr val="000000"/>
                </a:solidFill>
                <a:latin typeface="Albertus Medium" pitchFamily="34" charset="0"/>
                <a:hlinkClick r:id="rId4" action="ppaction://hlinksldjump"/>
              </a:rPr>
              <a:t>Despesa </a:t>
            </a:r>
            <a:endParaRPr lang="pt-BR" altLang="pt-BR" sz="2600" b="1" i="1" smtClean="0">
              <a:solidFill>
                <a:srgbClr val="000000"/>
              </a:solidFill>
              <a:latin typeface="Albertus Medium" pitchFamily="34" charset="0"/>
            </a:endParaRPr>
          </a:p>
          <a:p>
            <a:pPr eaLnBrk="1" hangingPunct="1"/>
            <a:r>
              <a:rPr lang="pt-BR" altLang="pt-BR" sz="2600" b="1" i="1" smtClean="0">
                <a:solidFill>
                  <a:srgbClr val="000000"/>
                </a:solidFill>
                <a:latin typeface="Albertus Medium" pitchFamily="34" charset="0"/>
                <a:hlinkClick r:id="rId5" action="ppaction://hlinksldjump"/>
              </a:rPr>
              <a:t>Despesa realizada com Pessoal</a:t>
            </a:r>
            <a:endParaRPr lang="pt-BR" altLang="pt-BR" sz="2600" b="1" i="1" smtClean="0">
              <a:solidFill>
                <a:srgbClr val="000000"/>
              </a:solidFill>
              <a:latin typeface="Albertus Medium" pitchFamily="34" charset="0"/>
            </a:endParaRPr>
          </a:p>
          <a:p>
            <a:pPr eaLnBrk="1" hangingPunct="1"/>
            <a:r>
              <a:rPr lang="pt-BR" altLang="pt-BR" sz="2600" b="1" i="1" smtClean="0">
                <a:solidFill>
                  <a:srgbClr val="000000"/>
                </a:solidFill>
                <a:latin typeface="Albertus Medium" pitchFamily="34" charset="0"/>
                <a:hlinkClick r:id="rId6" action="ppaction://hlinksldjump"/>
              </a:rPr>
              <a:t>Despesas com Educação</a:t>
            </a:r>
            <a:endParaRPr lang="pt-BR" altLang="pt-BR" sz="2600" b="1" i="1" smtClean="0">
              <a:solidFill>
                <a:srgbClr val="000000"/>
              </a:solidFill>
              <a:latin typeface="Albertus Medium" pitchFamily="34" charset="0"/>
            </a:endParaRPr>
          </a:p>
          <a:p>
            <a:pPr eaLnBrk="1" hangingPunct="1"/>
            <a:r>
              <a:rPr lang="pt-BR" altLang="pt-BR" sz="2600" b="1" i="1" smtClean="0">
                <a:solidFill>
                  <a:srgbClr val="000000"/>
                </a:solidFill>
                <a:latin typeface="Albertus Medium" pitchFamily="34" charset="0"/>
                <a:hlinkClick r:id="rId7" action="ppaction://hlinksldjump"/>
              </a:rPr>
              <a:t>Despesas com FUNDEB</a:t>
            </a:r>
            <a:endParaRPr lang="pt-BR" altLang="pt-BR" sz="2600" b="1" i="1" smtClean="0">
              <a:solidFill>
                <a:srgbClr val="000000"/>
              </a:solidFill>
              <a:latin typeface="Albertus Medium" pitchFamily="34" charset="0"/>
            </a:endParaRPr>
          </a:p>
          <a:p>
            <a:pPr eaLnBrk="1" hangingPunct="1"/>
            <a:r>
              <a:rPr lang="pt-BR" altLang="pt-BR" sz="2600" b="1" i="1" smtClean="0">
                <a:solidFill>
                  <a:srgbClr val="000000"/>
                </a:solidFill>
                <a:latin typeface="Albertus Medium" pitchFamily="34" charset="0"/>
                <a:hlinkClick r:id="rId8" action="ppaction://hlinksldjump"/>
              </a:rPr>
              <a:t>Despesas com Saúde</a:t>
            </a:r>
            <a:endParaRPr lang="pt-BR" altLang="pt-BR" sz="2600" b="1" i="1" smtClean="0">
              <a:solidFill>
                <a:srgbClr val="000000"/>
              </a:solidFill>
              <a:latin typeface="Albertus Medium" pitchFamily="34" charset="0"/>
            </a:endParaRP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xmlns="" id="{1595DBD7-F8AE-402F-977E-49E648896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025" y="995363"/>
            <a:ext cx="7778750" cy="993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Apresentaremos nesta Audiência Pública os seguintes itens:</a:t>
            </a:r>
          </a:p>
        </p:txBody>
      </p:sp>
      <p:pic>
        <p:nvPicPr>
          <p:cNvPr id="43012" name="Picture 16" descr="businessman_badpointing_md_wht.gif (9344 bytes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4508500"/>
            <a:ext cx="32035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Imagem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120650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1799D103-61EC-45E8-95FE-78F5EEDC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48895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pt-BR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671638" y="179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altLang="pt-BR" sz="2400">
              <a:latin typeface="Arial" charset="0"/>
            </a:endParaRPr>
          </a:p>
        </p:txBody>
      </p:sp>
      <p:sp>
        <p:nvSpPr>
          <p:cNvPr id="45060" name="WordArt 4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71638" y="3657600"/>
            <a:ext cx="6284912" cy="779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703A04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DA RECEITA</a:t>
            </a:r>
          </a:p>
        </p:txBody>
      </p:sp>
      <p:pic>
        <p:nvPicPr>
          <p:cNvPr id="45061" name="Picture 7" descr="dola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75787">
            <a:off x="2762250" y="1463675"/>
            <a:ext cx="280828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20650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Personalizada 4">
      <a:dk1>
        <a:sysClr val="windowText" lastClr="000000"/>
      </a:dk1>
      <a:lt1>
        <a:sysClr val="window" lastClr="FFFFFF"/>
      </a:lt1>
      <a:dk2>
        <a:srgbClr val="F3CC5F"/>
      </a:dk2>
      <a:lt2>
        <a:srgbClr val="C87D0E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rma de Onda">
  <a:themeElements>
    <a:clrScheme name="Personalizada 4">
      <a:dk1>
        <a:sysClr val="windowText" lastClr="000000"/>
      </a:dk1>
      <a:lt1>
        <a:sysClr val="window" lastClr="FFFFFF"/>
      </a:lt1>
      <a:dk2>
        <a:srgbClr val="F3CC5F"/>
      </a:dk2>
      <a:lt2>
        <a:srgbClr val="C87D0E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orma de Onda">
  <a:themeElements>
    <a:clrScheme name="Personalizada 4">
      <a:dk1>
        <a:sysClr val="windowText" lastClr="000000"/>
      </a:dk1>
      <a:lt1>
        <a:sysClr val="window" lastClr="FFFFFF"/>
      </a:lt1>
      <a:dk2>
        <a:srgbClr val="F3CC5F"/>
      </a:dk2>
      <a:lt2>
        <a:srgbClr val="C87D0E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10536</TotalTime>
  <Words>1221</Words>
  <Application>Microsoft Office PowerPoint</Application>
  <PresentationFormat>Apresentação na tela (4:3)</PresentationFormat>
  <Paragraphs>223</Paragraphs>
  <Slides>43</Slides>
  <Notes>34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8" baseType="lpstr">
      <vt:lpstr>Verdana</vt:lpstr>
      <vt:lpstr>Arial</vt:lpstr>
      <vt:lpstr>Candara</vt:lpstr>
      <vt:lpstr>Symbol</vt:lpstr>
      <vt:lpstr>Meiryo</vt:lpstr>
      <vt:lpstr>Georgia</vt:lpstr>
      <vt:lpstr>Albertus Medium</vt:lpstr>
      <vt:lpstr>Times New Roman</vt:lpstr>
      <vt:lpstr>Wingdings</vt:lpstr>
      <vt:lpstr>Wingdings 2</vt:lpstr>
      <vt:lpstr>Calibri</vt:lpstr>
      <vt:lpstr>Forma de Onda</vt:lpstr>
      <vt:lpstr>1_Forma de Onda</vt:lpstr>
      <vt:lpstr>2_Forma de Onda</vt:lpstr>
      <vt:lpstr>Gráfico do Microsoft Excel</vt:lpstr>
      <vt:lpstr>Slide 1</vt:lpstr>
      <vt:lpstr>Slide 2</vt:lpstr>
      <vt:lpstr>Slide 3</vt:lpstr>
      <vt:lpstr>OBJETIVOS DA AUDIÊNCIA PÚBLICA</vt:lpstr>
      <vt:lpstr>Slide 5</vt:lpstr>
      <vt:lpstr>PORQUE FAZER  AUDIÊNCIA PÚBLICA? </vt:lpstr>
      <vt:lpstr>Qual a realidade do Município de MAIRI até o 1º Quadrimestre de 2017? </vt:lpstr>
      <vt:lpstr>Apresentaremos nesta Audiência Pública os seguintes itens:</vt:lpstr>
      <vt:lpstr>Slide 9</vt:lpstr>
      <vt:lpstr>Receitas Públicas</vt:lpstr>
      <vt:lpstr>Receitas Correntes</vt:lpstr>
      <vt:lpstr>Receitas Correntes</vt:lpstr>
      <vt:lpstr>Receita de Capital</vt:lpstr>
      <vt:lpstr>Slide 14</vt:lpstr>
      <vt:lpstr>Slide 15</vt:lpstr>
      <vt:lpstr>Slide 16</vt:lpstr>
      <vt:lpstr>Slide 17</vt:lpstr>
      <vt:lpstr>Slide 18</vt:lpstr>
      <vt:lpstr>COMPARATIVO DA RECEITA TRIBUTÁRIA PREVISTA COM A REALIZADA</vt:lpstr>
      <vt:lpstr>DAS DESPESAS</vt:lpstr>
      <vt:lpstr>Despesa Pública</vt:lpstr>
      <vt:lpstr>Despesas Correntes</vt:lpstr>
      <vt:lpstr>Despesas de Capital</vt:lpstr>
      <vt:lpstr>Slide 24</vt:lpstr>
      <vt:lpstr>Despesa com Pessoal</vt:lpstr>
      <vt:lpstr>Despesa com Pessoal</vt:lpstr>
      <vt:lpstr>Despesa com Pessoal</vt:lpstr>
      <vt:lpstr>Slide 28</vt:lpstr>
      <vt:lpstr>Receita Corrente Líquida</vt:lpstr>
      <vt:lpstr>Slide 30</vt:lpstr>
      <vt:lpstr>Despesa com Pessoal/Limite</vt:lpstr>
      <vt:lpstr>Slide 32</vt:lpstr>
      <vt:lpstr>Despesas com Manutenção e Desenvolvimento do Ensino</vt:lpstr>
      <vt:lpstr>DOS GASTOS COM REMUNERAÇÃO DOS PROFISSIONAIS DO MAGISTÉRIO </vt:lpstr>
      <vt:lpstr>DOS GASTOS COM REMUNERAÇÃO DOS PROFISSIONAIS DO MAGISTÉRIO  ( Emenda Constitucional nº. 53, Medida Provisória nº. 339 e a Resolução nº. 1251/07) </vt:lpstr>
      <vt:lpstr>Slide 36</vt:lpstr>
      <vt:lpstr>Slide 37</vt:lpstr>
      <vt:lpstr>Slide 38</vt:lpstr>
      <vt:lpstr>Das despesas com Saúde</vt:lpstr>
      <vt:lpstr>DA APLICAÇÃO MÍNIMA EM AÇÕES DA SAÚDE  </vt:lpstr>
      <vt:lpstr>Slide 41</vt:lpstr>
      <vt:lpstr>Slide 42</vt:lpstr>
      <vt:lpstr>Slide 43</vt:lpstr>
    </vt:vector>
  </TitlesOfParts>
  <Company>Prefeitura Municipal de Simões Filho.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asplanc</dc:creator>
  <cp:lastModifiedBy>jeovansia</cp:lastModifiedBy>
  <cp:revision>1146</cp:revision>
  <cp:lastPrinted>2017-05-29T21:34:35Z</cp:lastPrinted>
  <dcterms:created xsi:type="dcterms:W3CDTF">2005-04-27T15:14:37Z</dcterms:created>
  <dcterms:modified xsi:type="dcterms:W3CDTF">2017-05-31T14:52:30Z</dcterms:modified>
</cp:coreProperties>
</file>